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2" r:id="rId1"/>
  </p:sldMasterIdLst>
  <p:notesMasterIdLst>
    <p:notesMasterId r:id="rId42"/>
  </p:notesMasterIdLst>
  <p:handoutMasterIdLst>
    <p:handoutMasterId r:id="rId43"/>
  </p:handoutMasterIdLst>
  <p:sldIdLst>
    <p:sldId id="256" r:id="rId2"/>
    <p:sldId id="303" r:id="rId3"/>
    <p:sldId id="260" r:id="rId4"/>
    <p:sldId id="287" r:id="rId5"/>
    <p:sldId id="261" r:id="rId6"/>
    <p:sldId id="258" r:id="rId7"/>
    <p:sldId id="262" r:id="rId8"/>
    <p:sldId id="263" r:id="rId9"/>
    <p:sldId id="259" r:id="rId10"/>
    <p:sldId id="264" r:id="rId11"/>
    <p:sldId id="270" r:id="rId12"/>
    <p:sldId id="271" r:id="rId13"/>
    <p:sldId id="265" r:id="rId14"/>
    <p:sldId id="267" r:id="rId15"/>
    <p:sldId id="268" r:id="rId16"/>
    <p:sldId id="272" r:id="rId17"/>
    <p:sldId id="273" r:id="rId18"/>
    <p:sldId id="274" r:id="rId19"/>
    <p:sldId id="285" r:id="rId20"/>
    <p:sldId id="286" r:id="rId21"/>
    <p:sldId id="276" r:id="rId22"/>
    <p:sldId id="275" r:id="rId23"/>
    <p:sldId id="277" r:id="rId24"/>
    <p:sldId id="280" r:id="rId25"/>
    <p:sldId id="289" r:id="rId26"/>
    <p:sldId id="278" r:id="rId27"/>
    <p:sldId id="299" r:id="rId28"/>
    <p:sldId id="298" r:id="rId29"/>
    <p:sldId id="279" r:id="rId30"/>
    <p:sldId id="283" r:id="rId31"/>
    <p:sldId id="284" r:id="rId32"/>
    <p:sldId id="290" r:id="rId33"/>
    <p:sldId id="294" r:id="rId34"/>
    <p:sldId id="295" r:id="rId35"/>
    <p:sldId id="296" r:id="rId36"/>
    <p:sldId id="297" r:id="rId37"/>
    <p:sldId id="293" r:id="rId38"/>
    <p:sldId id="291" r:id="rId39"/>
    <p:sldId id="292" r:id="rId40"/>
    <p:sldId id="302"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79"/>
    <p:restoredTop sz="82514"/>
  </p:normalViewPr>
  <p:slideViewPr>
    <p:cSldViewPr snapToGrid="0" snapToObjects="1">
      <p:cViewPr varScale="1">
        <p:scale>
          <a:sx n="116" d="100"/>
          <a:sy n="116" d="100"/>
        </p:scale>
        <p:origin x="432" y="18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6D3ADF5-5EE3-3F4D-951A-16F8533BF458}" type="datetimeFigureOut">
              <a:rPr lang="en-US" smtClean="0"/>
              <a:pPr/>
              <a:t>2/3/20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A46C95A-55FE-CE45-9953-E463B7F5940B}" type="slidenum">
              <a:rPr lang="en-US" smtClean="0"/>
              <a:pPr/>
              <a:t>‹#›</a:t>
            </a:fld>
            <a:endParaRPr lang="en-US"/>
          </a:p>
        </p:txBody>
      </p:sp>
    </p:spTree>
    <p:extLst>
      <p:ext uri="{BB962C8B-B14F-4D97-AF65-F5344CB8AC3E}">
        <p14:creationId xmlns:p14="http://schemas.microsoft.com/office/powerpoint/2010/main" val="647795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E5AD6C-49B4-AA43-B99F-9C8441E1CE24}" type="datetimeFigureOut">
              <a:rPr lang="en-US" smtClean="0"/>
              <a:pPr/>
              <a:t>2/3/20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2A6B28-73F4-6248-B16B-C5B4C280F94B}" type="slidenum">
              <a:rPr lang="en-US" smtClean="0"/>
              <a:pPr/>
              <a:t>‹#›</a:t>
            </a:fld>
            <a:endParaRPr lang="en-US"/>
          </a:p>
        </p:txBody>
      </p:sp>
    </p:spTree>
    <p:extLst>
      <p:ext uri="{BB962C8B-B14F-4D97-AF65-F5344CB8AC3E}">
        <p14:creationId xmlns:p14="http://schemas.microsoft.com/office/powerpoint/2010/main" val="1158082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Born to William</a:t>
            </a:r>
            <a:r>
              <a:rPr lang="en-US" baseline="0" dirty="0"/>
              <a:t> Calvin &amp;  - the oldest</a:t>
            </a:r>
            <a:endParaRPr lang="en-US" dirty="0"/>
          </a:p>
        </p:txBody>
      </p:sp>
      <p:sp>
        <p:nvSpPr>
          <p:cNvPr id="4" name="Slide Number Placeholder 3"/>
          <p:cNvSpPr>
            <a:spLocks noGrp="1"/>
          </p:cNvSpPr>
          <p:nvPr>
            <p:ph type="sldNum" sz="quarter" idx="10"/>
          </p:nvPr>
        </p:nvSpPr>
        <p:spPr/>
        <p:txBody>
          <a:bodyPr/>
          <a:lstStyle/>
          <a:p>
            <a:fld id="{BE2A6B28-73F4-6248-B16B-C5B4C280F94B}" type="slidenum">
              <a:rPr lang="en-US" smtClean="0"/>
              <a:pPr/>
              <a:t>2</a:t>
            </a:fld>
            <a:endParaRPr lang="en-US"/>
          </a:p>
        </p:txBody>
      </p:sp>
    </p:spTree>
    <p:extLst>
      <p:ext uri="{BB962C8B-B14F-4D97-AF65-F5344CB8AC3E}">
        <p14:creationId xmlns:p14="http://schemas.microsoft.com/office/powerpoint/2010/main" val="2333408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p.102 - Christian Chapel – Golden and Ruby Curry were members at </a:t>
            </a:r>
            <a:r>
              <a:rPr lang="en-US" dirty="0" err="1"/>
              <a:t>Kingville</a:t>
            </a:r>
            <a:r>
              <a:rPr lang="en-US" dirty="0"/>
              <a:t>, and wanted a church nearby. </a:t>
            </a:r>
            <a:r>
              <a:rPr lang="en-US" dirty="0" err="1"/>
              <a:t>Flavil</a:t>
            </a:r>
            <a:r>
              <a:rPr lang="en-US" dirty="0"/>
              <a:t> once recalled the occasion when Golden was asked to lead the closing prayer.</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Like many Christians, brother Curry often said in such dismissals, "Our Father, we thank thee for this hour we have spent in Thy service." But having noted the length of the particular service, he blurted out, "Holy Father, we thank Thee for this two hours and fifty-seven minutes we have spent in Thy service!!!”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of the Blacks and Hester preachers are buried at Christian Chapel. </a:t>
            </a:r>
          </a:p>
          <a:p>
            <a:endParaRPr lang="en-US" dirty="0"/>
          </a:p>
        </p:txBody>
      </p:sp>
      <p:sp>
        <p:nvSpPr>
          <p:cNvPr id="4" name="Slide Number Placeholder 3"/>
          <p:cNvSpPr>
            <a:spLocks noGrp="1"/>
          </p:cNvSpPr>
          <p:nvPr>
            <p:ph type="sldNum" sz="quarter" idx="5"/>
          </p:nvPr>
        </p:nvSpPr>
        <p:spPr/>
        <p:txBody>
          <a:bodyPr/>
          <a:lstStyle/>
          <a:p>
            <a:fld id="{BE2A6B28-73F4-6248-B16B-C5B4C280F94B}" type="slidenum">
              <a:rPr lang="en-US" smtClean="0"/>
              <a:pPr/>
              <a:t>11</a:t>
            </a:fld>
            <a:endParaRPr lang="en-US"/>
          </a:p>
        </p:txBody>
      </p:sp>
    </p:spTree>
    <p:extLst>
      <p:ext uri="{BB962C8B-B14F-4D97-AF65-F5344CB8AC3E}">
        <p14:creationId xmlns:p14="http://schemas.microsoft.com/office/powerpoint/2010/main" val="2738844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“Gus Nichols, Millport, Ala. November 28: I have arranged to begin work in Walker County the first of the new year, and will be located at Jasper, where I am to work part time with the church. I am finishing my seventh year at Millport. I have worked outward through Lamar and adjoining counties, doing much mission work. During the seven years spent here I delivered two thousand five hundred discourses and baptized more than one thousand souls, this year being our most successful year, with two hundred and twenty-eight baptized to date. Surely there are no better people than those who have supported this work. They are at peace. It is painful and sad to leave this people; but their invitation to stay came four days too late, as I had already agreed to go to Jasper. They tried to get a release, but failed. Thank God for such friends.”</a:t>
            </a:r>
          </a:p>
          <a:p>
            <a:endParaRPr lang="en-US" dirty="0"/>
          </a:p>
        </p:txBody>
      </p:sp>
      <p:sp>
        <p:nvSpPr>
          <p:cNvPr id="4" name="Slide Number Placeholder 3"/>
          <p:cNvSpPr>
            <a:spLocks noGrp="1"/>
          </p:cNvSpPr>
          <p:nvPr>
            <p:ph type="sldNum" sz="quarter" idx="5"/>
          </p:nvPr>
        </p:nvSpPr>
        <p:spPr/>
        <p:txBody>
          <a:bodyPr/>
          <a:lstStyle/>
          <a:p>
            <a:fld id="{BE2A6B28-73F4-6248-B16B-C5B4C280F94B}" type="slidenum">
              <a:rPr lang="en-US" smtClean="0"/>
              <a:pPr/>
              <a:t>12</a:t>
            </a:fld>
            <a:endParaRPr lang="en-US"/>
          </a:p>
        </p:txBody>
      </p:sp>
    </p:spTree>
    <p:extLst>
      <p:ext uri="{BB962C8B-B14F-4D97-AF65-F5344CB8AC3E}">
        <p14:creationId xmlns:p14="http://schemas.microsoft.com/office/powerpoint/2010/main" val="2965752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221 – GN’s report in Truth In Love –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local radio station in Huntsville was engaged to broadcast the debate. The announcement of this broadcast was made for weeks before the debate, and interest in this feature ran very high. Our people in the Muscle Shoals area were so highly pleased with my defense of the truth the first three nights of the discussion that they arranged and had the last two nights broadcast over the Northern Alabama Net-Work that it might be heard in the Tri- Cities. Some preachers estimated that fifteen thousand people heard the discussion. Loud speakers also carried the discussion to those out of the meeting house who could not get inside. </a:t>
            </a:r>
          </a:p>
          <a:p>
            <a:endParaRPr lang="en-US" dirty="0"/>
          </a:p>
        </p:txBody>
      </p:sp>
      <p:sp>
        <p:nvSpPr>
          <p:cNvPr id="4" name="Slide Number Placeholder 3"/>
          <p:cNvSpPr>
            <a:spLocks noGrp="1"/>
          </p:cNvSpPr>
          <p:nvPr>
            <p:ph type="sldNum" sz="quarter" idx="5"/>
          </p:nvPr>
        </p:nvSpPr>
        <p:spPr/>
        <p:txBody>
          <a:bodyPr/>
          <a:lstStyle/>
          <a:p>
            <a:fld id="{BE2A6B28-73F4-6248-B16B-C5B4C280F94B}" type="slidenum">
              <a:rPr lang="en-US" smtClean="0"/>
              <a:pPr/>
              <a:t>17</a:t>
            </a:fld>
            <a:endParaRPr lang="en-US"/>
          </a:p>
        </p:txBody>
      </p:sp>
    </p:spTree>
    <p:extLst>
      <p:ext uri="{BB962C8B-B14F-4D97-AF65-F5344CB8AC3E}">
        <p14:creationId xmlns:p14="http://schemas.microsoft.com/office/powerpoint/2010/main" val="4175675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 Leo Boles had suffered a severe case of phlebitis. Pneumonia set in on on the morning of the 7</a:t>
            </a:r>
            <a:r>
              <a:rPr lang="en-US" baseline="30000" dirty="0"/>
              <a:t>th</a:t>
            </a:r>
            <a:r>
              <a:rPr lang="en-US" dirty="0"/>
              <a:t> of February. Page 251,252 is an emotionally moving statement in the Advocate recording the deep love brother Nichols had for brother Boles. </a:t>
            </a:r>
          </a:p>
        </p:txBody>
      </p:sp>
      <p:sp>
        <p:nvSpPr>
          <p:cNvPr id="4" name="Slide Number Placeholder 3"/>
          <p:cNvSpPr>
            <a:spLocks noGrp="1"/>
          </p:cNvSpPr>
          <p:nvPr>
            <p:ph type="sldNum" sz="quarter" idx="5"/>
          </p:nvPr>
        </p:nvSpPr>
        <p:spPr/>
        <p:txBody>
          <a:bodyPr/>
          <a:lstStyle/>
          <a:p>
            <a:fld id="{BE2A6B28-73F4-6248-B16B-C5B4C280F94B}" type="slidenum">
              <a:rPr lang="en-US" smtClean="0"/>
              <a:pPr/>
              <a:t>18</a:t>
            </a:fld>
            <a:endParaRPr lang="en-US"/>
          </a:p>
        </p:txBody>
      </p:sp>
    </p:spTree>
    <p:extLst>
      <p:ext uri="{BB962C8B-B14F-4D97-AF65-F5344CB8AC3E}">
        <p14:creationId xmlns:p14="http://schemas.microsoft.com/office/powerpoint/2010/main" val="276195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 241 - </a:t>
            </a:r>
            <a:r>
              <a:rPr lang="en-US" sz="1200" kern="1200" dirty="0">
                <a:solidFill>
                  <a:schemeClr val="tx1"/>
                </a:solidFill>
                <a:effectLst/>
                <a:latin typeface="+mn-lt"/>
                <a:ea typeface="+mn-ea"/>
                <a:cs typeface="+mn-cs"/>
              </a:rPr>
              <a:t>The call letters selected for the company were the initials of its owner, W. W. Bankhead. WWWB began broadcasting on the 2nd day of November 1946 at 6am. At the beginning of the third hour on the air that morning, the program, “The Gospel Broadcast,” was introduced with its speaker, Gus Nichols.</a:t>
            </a:r>
          </a:p>
          <a:p>
            <a:endParaRPr lang="en-US" dirty="0"/>
          </a:p>
        </p:txBody>
      </p:sp>
      <p:sp>
        <p:nvSpPr>
          <p:cNvPr id="4" name="Slide Number Placeholder 3"/>
          <p:cNvSpPr>
            <a:spLocks noGrp="1"/>
          </p:cNvSpPr>
          <p:nvPr>
            <p:ph type="sldNum" sz="quarter" idx="5"/>
          </p:nvPr>
        </p:nvSpPr>
        <p:spPr/>
        <p:txBody>
          <a:bodyPr/>
          <a:lstStyle/>
          <a:p>
            <a:fld id="{BE2A6B28-73F4-6248-B16B-C5B4C280F94B}" type="slidenum">
              <a:rPr lang="en-US" smtClean="0"/>
              <a:pPr/>
              <a:t>19</a:t>
            </a:fld>
            <a:endParaRPr lang="en-US"/>
          </a:p>
        </p:txBody>
      </p:sp>
    </p:spTree>
    <p:extLst>
      <p:ext uri="{BB962C8B-B14F-4D97-AF65-F5344CB8AC3E}">
        <p14:creationId xmlns:p14="http://schemas.microsoft.com/office/powerpoint/2010/main" val="3159940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Hardeman told about the woman dropping her “teeth” a few years ago. </a:t>
            </a:r>
          </a:p>
        </p:txBody>
      </p:sp>
      <p:sp>
        <p:nvSpPr>
          <p:cNvPr id="4" name="Slide Number Placeholder 3"/>
          <p:cNvSpPr>
            <a:spLocks noGrp="1"/>
          </p:cNvSpPr>
          <p:nvPr>
            <p:ph type="sldNum" sz="quarter" idx="10"/>
          </p:nvPr>
        </p:nvSpPr>
        <p:spPr/>
        <p:txBody>
          <a:bodyPr/>
          <a:lstStyle/>
          <a:p>
            <a:fld id="{BE2A6B28-73F4-6248-B16B-C5B4C280F94B}"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A6B28-73F4-6248-B16B-C5B4C280F94B}" type="slidenum">
              <a:rPr lang="en-US" smtClean="0"/>
              <a:pPr/>
              <a:t>23</a:t>
            </a:fld>
            <a:endParaRPr lang="en-US"/>
          </a:p>
        </p:txBody>
      </p:sp>
    </p:spTree>
    <p:extLst>
      <p:ext uri="{BB962C8B-B14F-4D97-AF65-F5344CB8AC3E}">
        <p14:creationId xmlns:p14="http://schemas.microsoft.com/office/powerpoint/2010/main" val="1607441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A6B28-73F4-6248-B16B-C5B4C280F94B}" type="slidenum">
              <a:rPr lang="en-US" smtClean="0"/>
              <a:pPr/>
              <a:t>24</a:t>
            </a:fld>
            <a:endParaRPr lang="en-US"/>
          </a:p>
        </p:txBody>
      </p:sp>
    </p:spTree>
    <p:extLst>
      <p:ext uri="{BB962C8B-B14F-4D97-AF65-F5344CB8AC3E}">
        <p14:creationId xmlns:p14="http://schemas.microsoft.com/office/powerpoint/2010/main" val="816460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p.375 – The story of William G. Pemberton (1886-1962).  = </a:t>
            </a:r>
            <a:r>
              <a:rPr lang="en-US" dirty="0" err="1"/>
              <a:t>Pem</a:t>
            </a:r>
            <a:endParaRPr lang="en-US" dirty="0"/>
          </a:p>
        </p:txBody>
      </p:sp>
      <p:sp>
        <p:nvSpPr>
          <p:cNvPr id="4" name="Slide Number Placeholder 3"/>
          <p:cNvSpPr>
            <a:spLocks noGrp="1"/>
          </p:cNvSpPr>
          <p:nvPr>
            <p:ph type="sldNum" sz="quarter" idx="5"/>
          </p:nvPr>
        </p:nvSpPr>
        <p:spPr/>
        <p:txBody>
          <a:bodyPr/>
          <a:lstStyle/>
          <a:p>
            <a:fld id="{BE2A6B28-73F4-6248-B16B-C5B4C280F94B}" type="slidenum">
              <a:rPr lang="en-US" smtClean="0"/>
              <a:pPr/>
              <a:t>33</a:t>
            </a:fld>
            <a:endParaRPr lang="en-US"/>
          </a:p>
        </p:txBody>
      </p:sp>
    </p:spTree>
    <p:extLst>
      <p:ext uri="{BB962C8B-B14F-4D97-AF65-F5344CB8AC3E}">
        <p14:creationId xmlns:p14="http://schemas.microsoft.com/office/powerpoint/2010/main" val="4039091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A6B28-73F4-6248-B16B-C5B4C280F94B}" type="slidenum">
              <a:rPr lang="en-US" smtClean="0"/>
              <a:pPr/>
              <a:t>40</a:t>
            </a:fld>
            <a:endParaRPr lang="en-US"/>
          </a:p>
        </p:txBody>
      </p:sp>
    </p:spTree>
    <p:extLst>
      <p:ext uri="{BB962C8B-B14F-4D97-AF65-F5344CB8AC3E}">
        <p14:creationId xmlns:p14="http://schemas.microsoft.com/office/powerpoint/2010/main" val="3369973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a:t>
            </a:r>
            <a:r>
              <a:rPr lang="en-US" baseline="0" dirty="0"/>
              <a:t> had just finished a singing school when CA Wheeler came to Iron Mountain Schoolhouse – C.A. Wheeler had been converted in 1880 under preaching of J.H. Holbrooke. </a:t>
            </a:r>
          </a:p>
          <a:p>
            <a:endParaRPr lang="en-US" dirty="0"/>
          </a:p>
        </p:txBody>
      </p:sp>
      <p:sp>
        <p:nvSpPr>
          <p:cNvPr id="4" name="Slide Number Placeholder 3"/>
          <p:cNvSpPr>
            <a:spLocks noGrp="1"/>
          </p:cNvSpPr>
          <p:nvPr>
            <p:ph type="sldNum" sz="quarter" idx="10"/>
          </p:nvPr>
        </p:nvSpPr>
        <p:spPr/>
        <p:txBody>
          <a:bodyPr/>
          <a:lstStyle/>
          <a:p>
            <a:fld id="{BE2A6B28-73F4-6248-B16B-C5B4C280F94B}"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p.71 – </a:t>
            </a:r>
            <a:r>
              <a:rPr lang="en-US" sz="1200" kern="1200" dirty="0">
                <a:solidFill>
                  <a:schemeClr val="tx1"/>
                </a:solidFill>
                <a:effectLst/>
                <a:latin typeface="+mn-lt"/>
                <a:ea typeface="+mn-ea"/>
                <a:cs typeface="+mn-cs"/>
              </a:rPr>
              <a:t>In 1924 Gus sent in a report to Joe </a:t>
            </a:r>
            <a:r>
              <a:rPr lang="en-US" sz="1200" kern="1200" dirty="0" err="1">
                <a:solidFill>
                  <a:schemeClr val="tx1"/>
                </a:solidFill>
                <a:effectLst/>
                <a:latin typeface="+mn-lt"/>
                <a:ea typeface="+mn-ea"/>
                <a:cs typeface="+mn-cs"/>
              </a:rPr>
              <a:t>Warlick</a:t>
            </a:r>
            <a:r>
              <a:rPr lang="en-US" sz="1200" kern="1200" dirty="0">
                <a:solidFill>
                  <a:schemeClr val="tx1"/>
                </a:solidFill>
                <a:effectLst/>
                <a:latin typeface="+mn-lt"/>
                <a:ea typeface="+mn-ea"/>
                <a:cs typeface="+mn-cs"/>
              </a:rPr>
              <a:t> about his work in Cordova to Texas preacher, and the editor of the Dallas based paper, </a:t>
            </a:r>
            <a:r>
              <a:rPr lang="en-US" sz="1200" i="1" kern="1200" dirty="0">
                <a:solidFill>
                  <a:schemeClr val="tx1"/>
                </a:solidFill>
                <a:effectLst/>
                <a:latin typeface="+mn-lt"/>
                <a:ea typeface="+mn-ea"/>
                <a:cs typeface="+mn-cs"/>
              </a:rPr>
              <a:t>Gospel Guide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Warlick</a:t>
            </a:r>
            <a:r>
              <a:rPr lang="en-US" sz="1200" kern="1200" dirty="0">
                <a:solidFill>
                  <a:schemeClr val="tx1"/>
                </a:solidFill>
                <a:effectLst/>
                <a:latin typeface="+mn-lt"/>
                <a:ea typeface="+mn-ea"/>
                <a:cs typeface="+mn-cs"/>
              </a:rPr>
              <a:t> observed,</a:t>
            </a:r>
          </a:p>
          <a:p>
            <a:r>
              <a:rPr lang="en-US" sz="1200" kern="1200" dirty="0">
                <a:solidFill>
                  <a:schemeClr val="tx1"/>
                </a:solidFill>
                <a:effectLst/>
                <a:latin typeface="+mn-lt"/>
                <a:ea typeface="+mn-ea"/>
                <a:cs typeface="+mn-cs"/>
              </a:rPr>
              <a:t>Bro. Gus Nichols, of Cordova, Ala., writes us with his renewal. He says he has had a good year, and some sixty have been baptized, and much other good accomplished. Gus is a good boy, and safe in every way. </a:t>
            </a:r>
            <a:r>
              <a:rPr lang="en-US" sz="1200" b="1" u="sng" kern="1200" dirty="0">
                <a:solidFill>
                  <a:schemeClr val="tx1"/>
                </a:solidFill>
                <a:effectLst/>
                <a:latin typeface="+mn-lt"/>
                <a:ea typeface="+mn-ea"/>
                <a:cs typeface="+mn-cs"/>
              </a:rPr>
              <a:t>He has one of the best women for a preacher’s wife that ever lived. I can prove this by Bro. Frank Baker, who knows her well.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have a wonderful poem Gus wrote concerning sister Matilda on page 27.</a:t>
            </a:r>
          </a:p>
          <a:p>
            <a:endParaRPr lang="en-US" dirty="0"/>
          </a:p>
        </p:txBody>
      </p:sp>
      <p:sp>
        <p:nvSpPr>
          <p:cNvPr id="4" name="Slide Number Placeholder 3"/>
          <p:cNvSpPr>
            <a:spLocks noGrp="1"/>
          </p:cNvSpPr>
          <p:nvPr>
            <p:ph type="sldNum" sz="quarter" idx="5"/>
          </p:nvPr>
        </p:nvSpPr>
        <p:spPr/>
        <p:txBody>
          <a:bodyPr/>
          <a:lstStyle/>
          <a:p>
            <a:fld id="{BE2A6B28-73F4-6248-B16B-C5B4C280F94B}" type="slidenum">
              <a:rPr lang="en-US" smtClean="0"/>
              <a:pPr/>
              <a:t>4</a:t>
            </a:fld>
            <a:endParaRPr lang="en-US"/>
          </a:p>
        </p:txBody>
      </p:sp>
    </p:spTree>
    <p:extLst>
      <p:ext uri="{BB962C8B-B14F-4D97-AF65-F5344CB8AC3E}">
        <p14:creationId xmlns:p14="http://schemas.microsoft.com/office/powerpoint/2010/main" val="2512044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33 </a:t>
            </a:r>
          </a:p>
        </p:txBody>
      </p:sp>
      <p:sp>
        <p:nvSpPr>
          <p:cNvPr id="4" name="Slide Number Placeholder 3"/>
          <p:cNvSpPr>
            <a:spLocks noGrp="1"/>
          </p:cNvSpPr>
          <p:nvPr>
            <p:ph type="sldNum" sz="quarter" idx="5"/>
          </p:nvPr>
        </p:nvSpPr>
        <p:spPr/>
        <p:txBody>
          <a:bodyPr/>
          <a:lstStyle/>
          <a:p>
            <a:fld id="{BE2A6B28-73F4-6248-B16B-C5B4C280F94B}" type="slidenum">
              <a:rPr lang="en-US" smtClean="0"/>
              <a:pPr/>
              <a:t>5</a:t>
            </a:fld>
            <a:endParaRPr lang="en-US"/>
          </a:p>
        </p:txBody>
      </p:sp>
    </p:spTree>
    <p:extLst>
      <p:ext uri="{BB962C8B-B14F-4D97-AF65-F5344CB8AC3E}">
        <p14:creationId xmlns:p14="http://schemas.microsoft.com/office/powerpoint/2010/main" val="751279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1917 – Preached his first sermon – page 34 - </a:t>
            </a:r>
            <a:r>
              <a:rPr lang="en-US" sz="1200" kern="1200" dirty="0">
                <a:solidFill>
                  <a:schemeClr val="tx1"/>
                </a:solidFill>
                <a:effectLst/>
                <a:latin typeface="+mn-lt"/>
                <a:ea typeface="+mn-ea"/>
                <a:cs typeface="+mn-cs"/>
              </a:rPr>
              <a:t>It was the second Sunday in June; just fourteen days after his life-threatening experience that he stood before the brethren to present his first sermon. Approaching the makeshift lectern, he held in his hands a cumbersome outline of </a:t>
            </a:r>
            <a:r>
              <a:rPr lang="en-US" sz="1200" b="1" u="sng" kern="1200" dirty="0">
                <a:solidFill>
                  <a:schemeClr val="tx1"/>
                </a:solidFill>
                <a:effectLst/>
                <a:latin typeface="+mn-lt"/>
                <a:ea typeface="+mn-ea"/>
                <a:cs typeface="+mn-cs"/>
              </a:rPr>
              <a:t>seven pages full of notes</a:t>
            </a:r>
            <a:r>
              <a:rPr lang="en-US" sz="1200" kern="1200" dirty="0">
                <a:solidFill>
                  <a:schemeClr val="tx1"/>
                </a:solidFill>
                <a:effectLst/>
                <a:latin typeface="+mn-lt"/>
                <a:ea typeface="+mn-ea"/>
                <a:cs typeface="+mn-cs"/>
              </a:rPr>
              <a:t>. There were no topic headings, nor were there any numbered points. He had just filled each page with text. When he started speaking, he quickly realized that his effort to make good eye contact with his audience caused him to lose his place in his outline. Thus, he folded his notes and placed them in his pocket and proceeded to speak the word from memory. </a:t>
            </a:r>
          </a:p>
          <a:p>
            <a:r>
              <a:rPr lang="en-US" sz="1200" kern="1200" dirty="0">
                <a:solidFill>
                  <a:schemeClr val="tx1"/>
                </a:solidFill>
                <a:effectLst/>
                <a:latin typeface="+mn-lt"/>
                <a:ea typeface="+mn-ea"/>
                <a:cs typeface="+mn-cs"/>
              </a:rPr>
              <a:t>His preaching was well received by those in attendance, though a neighbor who was there asked him if he remembered fiddling with the buttons on his jacket while he was preaching. Having not realized it, the fellow proceeded to tell him he had buttoned and unbuttoned his jacket </a:t>
            </a:r>
            <a:r>
              <a:rPr lang="en-US" sz="1200" b="1" u="sng" kern="1200" dirty="0">
                <a:solidFill>
                  <a:schemeClr val="tx1"/>
                </a:solidFill>
                <a:effectLst/>
                <a:latin typeface="+mn-lt"/>
                <a:ea typeface="+mn-ea"/>
                <a:cs typeface="+mn-cs"/>
              </a:rPr>
              <a:t>fifty-seven times</a:t>
            </a:r>
            <a:r>
              <a:rPr lang="en-US" sz="1200" kern="1200" dirty="0">
                <a:solidFill>
                  <a:schemeClr val="tx1"/>
                </a:solidFill>
                <a:effectLst/>
                <a:latin typeface="+mn-lt"/>
                <a:ea typeface="+mn-ea"/>
                <a:cs typeface="+mn-cs"/>
              </a:rPr>
              <a:t>.</a:t>
            </a:r>
          </a:p>
          <a:p>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1917-1919 - In the mines. Years later, in a sermon, he recalled it in view of illustrating the horrible existence of being outside of a relationship with Christ, </a:t>
            </a:r>
          </a:p>
          <a:p>
            <a:r>
              <a:rPr lang="en-US" sz="1200" kern="1200" dirty="0">
                <a:solidFill>
                  <a:schemeClr val="tx1"/>
                </a:solidFill>
                <a:effectLst/>
                <a:latin typeface="+mn-lt"/>
                <a:ea typeface="+mn-ea"/>
                <a:cs typeface="+mn-cs"/>
              </a:rPr>
              <a:t>O! It is a horrible feeling to find that you are lost! I also was lost in a coal mine once. My light went out as I was going in by myself following an old man-way, and I could not get my carbide lamp to burn again. I had to feel my way for perhaps a quarter of a mile in the blackness of darkness. How I would have welcomed a guide and a light! I was in danger of straying off into some old worked-out entry where there was no fresh air, and where the top would be falling in, and where I might starve to death. The joy I had when I finally found my way to the trap-door into the main entry where there were beautiful electric lights was surpassed only by my salvation from my sin when I obeyed the gospel, and, like the Eunuch, went on my way rejoicing.7 </a:t>
            </a:r>
          </a:p>
          <a:p>
            <a:endParaRPr lang="en-US" dirty="0"/>
          </a:p>
        </p:txBody>
      </p:sp>
      <p:sp>
        <p:nvSpPr>
          <p:cNvPr id="4" name="Slide Number Placeholder 3"/>
          <p:cNvSpPr>
            <a:spLocks noGrp="1"/>
          </p:cNvSpPr>
          <p:nvPr>
            <p:ph type="sldNum" sz="quarter" idx="5"/>
          </p:nvPr>
        </p:nvSpPr>
        <p:spPr/>
        <p:txBody>
          <a:bodyPr/>
          <a:lstStyle/>
          <a:p>
            <a:fld id="{BE2A6B28-73F4-6248-B16B-C5B4C280F94B}" type="slidenum">
              <a:rPr lang="en-US" smtClean="0"/>
              <a:pPr/>
              <a:t>6</a:t>
            </a:fld>
            <a:endParaRPr lang="en-US"/>
          </a:p>
        </p:txBody>
      </p:sp>
    </p:spTree>
    <p:extLst>
      <p:ext uri="{BB962C8B-B14F-4D97-AF65-F5344CB8AC3E}">
        <p14:creationId xmlns:p14="http://schemas.microsoft.com/office/powerpoint/2010/main" val="2413871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[.44 - School had been founded by G.A. Dunn in 1912 (3 </a:t>
            </a:r>
            <a:r>
              <a:rPr lang="en-US" dirty="0" err="1"/>
              <a:t>yrs</a:t>
            </a:r>
            <a:r>
              <a:rPr lang="en-US" dirty="0"/>
              <a:t> to the end of 1915. J. Paul </a:t>
            </a:r>
            <a:r>
              <a:rPr lang="en-US" dirty="0" err="1"/>
              <a:t>Hanlin</a:t>
            </a:r>
            <a:r>
              <a:rPr lang="en-US" dirty="0"/>
              <a:t> for a year after.</a:t>
            </a:r>
          </a:p>
          <a:p>
            <a:r>
              <a:rPr lang="en-US" dirty="0"/>
              <a:t>Hal P. McDonald ran the school in the later years. </a:t>
            </a:r>
          </a:p>
          <a:p>
            <a:endParaRPr lang="en-US" dirty="0"/>
          </a:p>
          <a:p>
            <a:r>
              <a:rPr lang="en-US" dirty="0"/>
              <a:t>Attended parts of four years</a:t>
            </a:r>
            <a:r>
              <a:rPr lang="en-US" baseline="0" dirty="0"/>
              <a:t> – fall &amp; winter quarters – other times he was farming and preaching</a:t>
            </a:r>
          </a:p>
          <a:p>
            <a:r>
              <a:rPr lang="en-US" baseline="0" dirty="0"/>
              <a:t>Frank Baker, J.B. Nelson, J.D. </a:t>
            </a:r>
            <a:r>
              <a:rPr lang="en-US" baseline="0" dirty="0" err="1"/>
              <a:t>Tant</a:t>
            </a:r>
            <a:r>
              <a:rPr lang="en-US" baseline="0" dirty="0"/>
              <a:t> and others.</a:t>
            </a:r>
            <a:endParaRPr lang="en-US" dirty="0"/>
          </a:p>
          <a:p>
            <a:endParaRPr lang="en-US" dirty="0"/>
          </a:p>
          <a:p>
            <a:r>
              <a:rPr lang="en-US" dirty="0"/>
              <a:t>Five</a:t>
            </a:r>
            <a:r>
              <a:rPr lang="en-US" baseline="0" dirty="0"/>
              <a:t> Brothers –preach – Carey, Charlie, Gus &amp; </a:t>
            </a:r>
            <a:r>
              <a:rPr lang="en-US" baseline="0" dirty="0" err="1"/>
              <a:t>Pervie</a:t>
            </a:r>
            <a:r>
              <a:rPr lang="en-US" baseline="0" dirty="0"/>
              <a:t>, &amp; Archie (part time)</a:t>
            </a:r>
            <a:endParaRPr lang="en-US" dirty="0"/>
          </a:p>
        </p:txBody>
      </p:sp>
      <p:sp>
        <p:nvSpPr>
          <p:cNvPr id="4" name="Slide Number Placeholder 3"/>
          <p:cNvSpPr>
            <a:spLocks noGrp="1"/>
          </p:cNvSpPr>
          <p:nvPr>
            <p:ph type="sldNum" sz="quarter" idx="10"/>
          </p:nvPr>
        </p:nvSpPr>
        <p:spPr/>
        <p:txBody>
          <a:bodyPr/>
          <a:lstStyle/>
          <a:p>
            <a:fld id="{BE2A6B28-73F4-6248-B16B-C5B4C280F94B}"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Attended parts of four years</a:t>
            </a:r>
            <a:r>
              <a:rPr lang="en-US" baseline="0" dirty="0"/>
              <a:t> – fall &amp; winter quarters – other times he was farming and preaching.</a:t>
            </a:r>
          </a:p>
          <a:p>
            <a:endParaRPr lang="en-US" baseline="0" dirty="0"/>
          </a:p>
          <a:p>
            <a:pPr marL="171450" indent="-171450">
              <a:buFontTx/>
              <a:buChar char="-"/>
            </a:pPr>
            <a:r>
              <a:rPr lang="en-US" baseline="0" dirty="0"/>
              <a:t>KATE - p.48 - I remember </a:t>
            </a:r>
            <a:r>
              <a:rPr lang="en-US" baseline="0" dirty="0" err="1"/>
              <a:t>Flavil</a:t>
            </a:r>
            <a:r>
              <a:rPr lang="en-US" baseline="0" dirty="0"/>
              <a:t> visiting our home in 1976, after the death of his father. He spoke of his the days at Berry, when his parents had purchased a farm that backed on the railway. Told about Kate, the mule that helped Gus learn the Scriptures. &amp; about how Kate helped him get to and from meetings. </a:t>
            </a:r>
          </a:p>
          <a:p>
            <a:pPr marL="171450" indent="-171450">
              <a:buFontTx/>
              <a:buChar char="-"/>
            </a:pPr>
            <a:endParaRPr lang="en-US" baseline="0" dirty="0"/>
          </a:p>
          <a:p>
            <a:pPr marL="171450" indent="-171450">
              <a:buFontTx/>
              <a:buChar char="-"/>
            </a:pPr>
            <a:endParaRPr lang="en-US" baseline="0" dirty="0"/>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BE2A6B28-73F4-6248-B16B-C5B4C280F94B}"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Chapter 10 - Cordova – p.65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Avery </a:t>
            </a:r>
            <a:r>
              <a:rPr lang="en-US" dirty="0" err="1"/>
              <a:t>Fike</a:t>
            </a:r>
            <a:r>
              <a:rPr lang="en-US" dirty="0"/>
              <a:t> told the story – p.78 – “</a:t>
            </a:r>
            <a:r>
              <a:rPr lang="en-US" sz="1200" kern="1200" dirty="0">
                <a:solidFill>
                  <a:schemeClr val="tx1"/>
                </a:solidFill>
                <a:effectLst/>
                <a:latin typeface="+mn-lt"/>
                <a:ea typeface="+mn-ea"/>
                <a:cs typeface="+mn-cs"/>
              </a:rPr>
              <a:t>Wednesday after the meeting started, I was walking down the street and in front of the Christian Church, I saw an arrow drawn on the sidewalk with crayon, which said, “GOSPEL MEETING, FOLLOW THE ARROWS.” This had an interesting ring to it, and through curiosity, I followed the arrows around the block to the foot of the stairs where the arrow pointed upstairs. I followed on, and wound my way around, and around, until I came to a door upon which was tacked a notice which said, "GOSPEL MEETING— SERVICES 7:30 P.M. each evening. WELCOME. Gus Nichols Minister, Cordova Church of Christ." I departed and passed down by the Post Office and received a card from Brother Nichols stating that he had heard I was a member of the Church of Christ and it contained an invitation to come to the meeting. That night my wife and I and our three babies were at the meeting. That night marked the beginning of my connection with the congregation and the work here.” page 78</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2A6B28-73F4-6248-B16B-C5B4C280F94B}" type="slidenum">
              <a:rPr lang="en-US" smtClean="0"/>
              <a:pPr/>
              <a:t>9</a:t>
            </a:fld>
            <a:endParaRPr lang="en-US"/>
          </a:p>
        </p:txBody>
      </p:sp>
    </p:spTree>
    <p:extLst>
      <p:ext uri="{BB962C8B-B14F-4D97-AF65-F5344CB8AC3E}">
        <p14:creationId xmlns:p14="http://schemas.microsoft.com/office/powerpoint/2010/main" val="1208196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A6B28-73F4-6248-B16B-C5B4C280F94B}" type="slidenum">
              <a:rPr lang="en-US" smtClean="0"/>
              <a:pPr/>
              <a:t>10</a:t>
            </a:fld>
            <a:endParaRPr lang="en-US"/>
          </a:p>
        </p:txBody>
      </p:sp>
    </p:spTree>
    <p:extLst>
      <p:ext uri="{BB962C8B-B14F-4D97-AF65-F5344CB8AC3E}">
        <p14:creationId xmlns:p14="http://schemas.microsoft.com/office/powerpoint/2010/main" val="1467227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085850"/>
            <a:ext cx="6619244" cy="2497186"/>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66216" y="3583035"/>
            <a:ext cx="6619244" cy="646065"/>
          </a:xfrm>
        </p:spPr>
        <p:txBody>
          <a:bodyPr anchor="t"/>
          <a:lstStyle>
            <a:lvl1pPr marL="0" indent="0" algn="l">
              <a:buNone/>
              <a:defRPr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C9477C-8BE5-8A4B-B680-B4A6E4EE5614}" type="datetimeFigureOut">
              <a:rPr lang="en-US" smtClean="0"/>
              <a:pPr/>
              <a:t>2/3/20</a:t>
            </a:fld>
            <a:endParaRPr lang="en-US"/>
          </a:p>
        </p:txBody>
      </p:sp>
      <p:sp>
        <p:nvSpPr>
          <p:cNvPr id="5" name="Footer Placeholder 4"/>
          <p:cNvSpPr>
            <a:spLocks noGrp="1"/>
          </p:cNvSpPr>
          <p:nvPr>
            <p:ph type="ftr" sz="quarter" idx="11"/>
          </p:nvPr>
        </p:nvSpPr>
        <p:spPr/>
        <p:txBody>
          <a:bodyPr/>
          <a:lstStyle/>
          <a:p>
            <a:r>
              <a:rPr lang="en-US"/>
              <a:t>Heritage University Workshop</a:t>
            </a:r>
            <a:endParaRPr lang="en-US" dirty="0"/>
          </a:p>
        </p:txBody>
      </p:sp>
      <p:sp>
        <p:nvSpPr>
          <p:cNvPr id="6" name="Slide Number Placeholder 5"/>
          <p:cNvSpPr>
            <a:spLocks noGrp="1"/>
          </p:cNvSpPr>
          <p:nvPr>
            <p:ph type="sldNum" sz="quarter" idx="12"/>
          </p:nvPr>
        </p:nvSpPr>
        <p:spPr/>
        <p:txBody>
          <a:bodyPr/>
          <a:lstStyle/>
          <a:p>
            <a:r>
              <a:rPr lang="en-US"/>
              <a:t>www.TheRestorationMovement.com</a:t>
            </a:r>
            <a:endParaRPr lang="en-US" dirty="0"/>
          </a:p>
        </p:txBody>
      </p:sp>
    </p:spTree>
    <p:extLst>
      <p:ext uri="{BB962C8B-B14F-4D97-AF65-F5344CB8AC3E}">
        <p14:creationId xmlns:p14="http://schemas.microsoft.com/office/powerpoint/2010/main" val="773073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3600440"/>
            <a:ext cx="6619243"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514350"/>
            <a:ext cx="6619244" cy="27305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7" y="4025494"/>
            <a:ext cx="6619242"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r>
              <a:rPr lang="en-US"/>
              <a:t>9.20.2010</a:t>
            </a:r>
            <a:endParaRPr lang="en-US" dirty="0"/>
          </a:p>
        </p:txBody>
      </p:sp>
      <p:sp>
        <p:nvSpPr>
          <p:cNvPr id="6" name="Footer Placeholder 5"/>
          <p:cNvSpPr>
            <a:spLocks noGrp="1"/>
          </p:cNvSpPr>
          <p:nvPr>
            <p:ph type="ftr" sz="quarter" idx="11"/>
          </p:nvPr>
        </p:nvSpPr>
        <p:spPr/>
        <p:txBody>
          <a:bodyPr/>
          <a:lstStyle/>
          <a:p>
            <a:r>
              <a:rPr lang="en-US"/>
              <a:t>Heritage University Workshop</a:t>
            </a:r>
            <a:endParaRPr lang="en-US" dirty="0"/>
          </a:p>
        </p:txBody>
      </p:sp>
      <p:sp>
        <p:nvSpPr>
          <p:cNvPr id="7" name="Slide Number Placeholder 6"/>
          <p:cNvSpPr>
            <a:spLocks noGrp="1"/>
          </p:cNvSpPr>
          <p:nvPr>
            <p:ph type="sldNum" sz="quarter" idx="12"/>
          </p:nvPr>
        </p:nvSpPr>
        <p:spPr/>
        <p:txBody>
          <a:bodyPr/>
          <a:lstStyle/>
          <a:p>
            <a:r>
              <a:rPr lang="en-US"/>
              <a:t>www.TheRestorationMovement.com</a:t>
            </a:r>
            <a:endParaRPr lang="en-US" dirty="0"/>
          </a:p>
        </p:txBody>
      </p:sp>
    </p:spTree>
    <p:extLst>
      <p:ext uri="{BB962C8B-B14F-4D97-AF65-F5344CB8AC3E}">
        <p14:creationId xmlns:p14="http://schemas.microsoft.com/office/powerpoint/2010/main" val="853451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085850"/>
            <a:ext cx="6619244" cy="14859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866216" y="2743200"/>
            <a:ext cx="6619244" cy="177165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4" name="Date Placeholder 3"/>
          <p:cNvSpPr>
            <a:spLocks noGrp="1"/>
          </p:cNvSpPr>
          <p:nvPr>
            <p:ph type="dt" sz="half" idx="10"/>
          </p:nvPr>
        </p:nvSpPr>
        <p:spPr/>
        <p:txBody>
          <a:bodyPr/>
          <a:lstStyle/>
          <a:p>
            <a:r>
              <a:rPr lang="en-US"/>
              <a:t>9.20.2010</a:t>
            </a:r>
            <a:endParaRPr lang="en-US" dirty="0"/>
          </a:p>
        </p:txBody>
      </p:sp>
      <p:sp>
        <p:nvSpPr>
          <p:cNvPr id="5" name="Footer Placeholder 4"/>
          <p:cNvSpPr>
            <a:spLocks noGrp="1"/>
          </p:cNvSpPr>
          <p:nvPr>
            <p:ph type="ftr" sz="quarter" idx="11"/>
          </p:nvPr>
        </p:nvSpPr>
        <p:spPr/>
        <p:txBody>
          <a:bodyPr/>
          <a:lstStyle/>
          <a:p>
            <a:r>
              <a:rPr lang="en-US"/>
              <a:t>Heritage University Workshop</a:t>
            </a:r>
            <a:endParaRPr lang="en-US" dirty="0"/>
          </a:p>
        </p:txBody>
      </p:sp>
      <p:sp>
        <p:nvSpPr>
          <p:cNvPr id="6" name="Slide Number Placeholder 5"/>
          <p:cNvSpPr>
            <a:spLocks noGrp="1"/>
          </p:cNvSpPr>
          <p:nvPr>
            <p:ph type="sldNum" sz="quarter" idx="12"/>
          </p:nvPr>
        </p:nvSpPr>
        <p:spPr/>
        <p:txBody>
          <a:bodyPr/>
          <a:lstStyle/>
          <a:p>
            <a:r>
              <a:rPr lang="en-US"/>
              <a:t>www.TheRestorationMovement.com</a:t>
            </a:r>
            <a:endParaRPr lang="en-US" dirty="0"/>
          </a:p>
        </p:txBody>
      </p:sp>
    </p:spTree>
    <p:extLst>
      <p:ext uri="{BB962C8B-B14F-4D97-AF65-F5344CB8AC3E}">
        <p14:creationId xmlns:p14="http://schemas.microsoft.com/office/powerpoint/2010/main" val="1034109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085850"/>
            <a:ext cx="5999486" cy="1742531"/>
          </a:xfrm>
        </p:spPr>
        <p:txBody>
          <a:bodyPr/>
          <a:lstStyle>
            <a:lvl1pPr>
              <a:defRPr sz="3600"/>
            </a:lvl1pPr>
          </a:lstStyle>
          <a:p>
            <a:r>
              <a:rPr lang="en-US"/>
              <a:t>Click to edit Master title style</a:t>
            </a:r>
            <a:endParaRPr lang="en-US" dirty="0"/>
          </a:p>
        </p:txBody>
      </p:sp>
      <p:sp>
        <p:nvSpPr>
          <p:cNvPr id="14" name="Text Placeholder 3"/>
          <p:cNvSpPr>
            <a:spLocks noGrp="1"/>
          </p:cNvSpPr>
          <p:nvPr>
            <p:ph type="body" sz="half" idx="13"/>
          </p:nvPr>
        </p:nvSpPr>
        <p:spPr>
          <a:xfrm>
            <a:off x="1447800" y="2828380"/>
            <a:ext cx="5459737" cy="256631"/>
          </a:xfrm>
        </p:spPr>
        <p:txBody>
          <a:bodyPr anchor="t">
            <a:normAutofit/>
          </a:bodyPr>
          <a:lstStyle>
            <a:lvl1pPr marL="0" indent="0">
              <a:buNone/>
              <a:defRPr lang="en-US" sz="1050" b="0" i="0" kern="1200" cap="small" dirty="0">
                <a:solidFill>
                  <a:schemeClr val="accent1"/>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0" name="Text Placeholder 3"/>
          <p:cNvSpPr>
            <a:spLocks noGrp="1"/>
          </p:cNvSpPr>
          <p:nvPr>
            <p:ph type="body" sz="half" idx="2"/>
          </p:nvPr>
        </p:nvSpPr>
        <p:spPr>
          <a:xfrm>
            <a:off x="866216" y="3262993"/>
            <a:ext cx="6619244" cy="12573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4" name="Date Placeholder 3"/>
          <p:cNvSpPr>
            <a:spLocks noGrp="1"/>
          </p:cNvSpPr>
          <p:nvPr>
            <p:ph type="dt" sz="half" idx="10"/>
          </p:nvPr>
        </p:nvSpPr>
        <p:spPr/>
        <p:txBody>
          <a:bodyPr/>
          <a:lstStyle/>
          <a:p>
            <a:r>
              <a:rPr lang="en-US"/>
              <a:t>9.20.2010</a:t>
            </a:r>
            <a:endParaRPr lang="en-US" dirty="0"/>
          </a:p>
        </p:txBody>
      </p:sp>
      <p:sp>
        <p:nvSpPr>
          <p:cNvPr id="5" name="Footer Placeholder 4"/>
          <p:cNvSpPr>
            <a:spLocks noGrp="1"/>
          </p:cNvSpPr>
          <p:nvPr>
            <p:ph type="ftr" sz="quarter" idx="11"/>
          </p:nvPr>
        </p:nvSpPr>
        <p:spPr/>
        <p:txBody>
          <a:bodyPr/>
          <a:lstStyle/>
          <a:p>
            <a:r>
              <a:rPr lang="en-US"/>
              <a:t>Heritage University Workshop</a:t>
            </a:r>
            <a:endParaRPr lang="en-US" dirty="0"/>
          </a:p>
        </p:txBody>
      </p:sp>
      <p:sp>
        <p:nvSpPr>
          <p:cNvPr id="6" name="Slide Number Placeholder 5"/>
          <p:cNvSpPr>
            <a:spLocks noGrp="1"/>
          </p:cNvSpPr>
          <p:nvPr>
            <p:ph type="sldNum" sz="quarter" idx="12"/>
          </p:nvPr>
        </p:nvSpPr>
        <p:spPr/>
        <p:txBody>
          <a:bodyPr/>
          <a:lstStyle/>
          <a:p>
            <a:r>
              <a:rPr lang="en-US"/>
              <a:t>www.TheRestorationMovement.com</a:t>
            </a:r>
            <a:endParaRPr lang="en-US" dirty="0"/>
          </a:p>
        </p:txBody>
      </p:sp>
      <p:sp>
        <p:nvSpPr>
          <p:cNvPr id="9" name="TextBox 8"/>
          <p:cNvSpPr txBox="1"/>
          <p:nvPr/>
        </p:nvSpPr>
        <p:spPr>
          <a:xfrm>
            <a:off x="673721" y="728440"/>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9150" dirty="0"/>
              <a:t>“</a:t>
            </a:r>
          </a:p>
        </p:txBody>
      </p:sp>
      <p:sp>
        <p:nvSpPr>
          <p:cNvPr id="13" name="TextBox 12"/>
          <p:cNvSpPr txBox="1"/>
          <p:nvPr/>
        </p:nvSpPr>
        <p:spPr>
          <a:xfrm>
            <a:off x="6997868" y="1960341"/>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3325605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2343151"/>
            <a:ext cx="6619245" cy="1239885"/>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9.20.2010</a:t>
            </a:r>
            <a:endParaRPr lang="en-US" dirty="0"/>
          </a:p>
        </p:txBody>
      </p:sp>
      <p:sp>
        <p:nvSpPr>
          <p:cNvPr id="5" name="Footer Placeholder 4"/>
          <p:cNvSpPr>
            <a:spLocks noGrp="1"/>
          </p:cNvSpPr>
          <p:nvPr>
            <p:ph type="ftr" sz="quarter" idx="11"/>
          </p:nvPr>
        </p:nvSpPr>
        <p:spPr/>
        <p:txBody>
          <a:bodyPr/>
          <a:lstStyle/>
          <a:p>
            <a:r>
              <a:rPr lang="en-US"/>
              <a:t>Heritage University Workshop</a:t>
            </a:r>
            <a:endParaRPr lang="en-US" dirty="0"/>
          </a:p>
        </p:txBody>
      </p:sp>
      <p:sp>
        <p:nvSpPr>
          <p:cNvPr id="6" name="Slide Number Placeholder 5"/>
          <p:cNvSpPr>
            <a:spLocks noGrp="1"/>
          </p:cNvSpPr>
          <p:nvPr>
            <p:ph type="sldNum" sz="quarter" idx="12"/>
          </p:nvPr>
        </p:nvSpPr>
        <p:spPr/>
        <p:txBody>
          <a:bodyPr/>
          <a:lstStyle/>
          <a:p>
            <a:r>
              <a:rPr lang="en-US"/>
              <a:t>www.TheRestorationMovement.com</a:t>
            </a:r>
            <a:endParaRPr lang="en-US" dirty="0"/>
          </a:p>
        </p:txBody>
      </p:sp>
    </p:spTree>
    <p:extLst>
      <p:ext uri="{BB962C8B-B14F-4D97-AF65-F5344CB8AC3E}">
        <p14:creationId xmlns:p14="http://schemas.microsoft.com/office/powerpoint/2010/main" val="3712722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74710" y="1485900"/>
            <a:ext cx="2210150"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6" name="Text Placeholder 3"/>
          <p:cNvSpPr>
            <a:spLocks noGrp="1"/>
          </p:cNvSpPr>
          <p:nvPr>
            <p:ph type="body" sz="half" idx="15"/>
          </p:nvPr>
        </p:nvSpPr>
        <p:spPr>
          <a:xfrm>
            <a:off x="489347" y="2000250"/>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Text Placeholder 4"/>
          <p:cNvSpPr>
            <a:spLocks noGrp="1"/>
          </p:cNvSpPr>
          <p:nvPr>
            <p:ph type="body" sz="quarter" idx="3"/>
          </p:nvPr>
        </p:nvSpPr>
        <p:spPr>
          <a:xfrm>
            <a:off x="2912745" y="1485900"/>
            <a:ext cx="2202181"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9" name="Text Placeholder 3"/>
          <p:cNvSpPr>
            <a:spLocks noGrp="1"/>
          </p:cNvSpPr>
          <p:nvPr>
            <p:ph type="body" sz="half" idx="16"/>
          </p:nvPr>
        </p:nvSpPr>
        <p:spPr>
          <a:xfrm>
            <a:off x="2904829" y="2000250"/>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4" name="Text Placeholder 4"/>
          <p:cNvSpPr>
            <a:spLocks noGrp="1"/>
          </p:cNvSpPr>
          <p:nvPr>
            <p:ph type="body" sz="quarter" idx="13"/>
          </p:nvPr>
        </p:nvSpPr>
        <p:spPr>
          <a:xfrm>
            <a:off x="5343525" y="1485900"/>
            <a:ext cx="2199085"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Text Placeholder 3"/>
          <p:cNvSpPr>
            <a:spLocks noGrp="1"/>
          </p:cNvSpPr>
          <p:nvPr>
            <p:ph type="body" sz="half" idx="17"/>
          </p:nvPr>
        </p:nvSpPr>
        <p:spPr>
          <a:xfrm>
            <a:off x="5343525" y="2000250"/>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cxnSp>
        <p:nvCxnSpPr>
          <p:cNvPr id="17" name="Straight Connector 16"/>
          <p:cNvCxnSpPr/>
          <p:nvPr/>
        </p:nvCxnSpPr>
        <p:spPr>
          <a:xfrm>
            <a:off x="2794607" y="1600200"/>
            <a:ext cx="0" cy="29718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1600200"/>
            <a:ext cx="0" cy="297516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a:t>9.20.2010</a:t>
            </a:r>
            <a:endParaRPr lang="en-US" dirty="0"/>
          </a:p>
        </p:txBody>
      </p:sp>
      <p:sp>
        <p:nvSpPr>
          <p:cNvPr id="4" name="Footer Placeholder 4"/>
          <p:cNvSpPr>
            <a:spLocks noGrp="1"/>
          </p:cNvSpPr>
          <p:nvPr>
            <p:ph type="ftr" sz="quarter" idx="11"/>
          </p:nvPr>
        </p:nvSpPr>
        <p:spPr/>
        <p:txBody>
          <a:bodyPr/>
          <a:lstStyle/>
          <a:p>
            <a:r>
              <a:rPr lang="en-US"/>
              <a:t>Heritage University Workshop</a:t>
            </a:r>
            <a:endParaRPr lang="en-US" dirty="0"/>
          </a:p>
        </p:txBody>
      </p:sp>
      <p:sp>
        <p:nvSpPr>
          <p:cNvPr id="6" name="Slide Number Placeholder 5"/>
          <p:cNvSpPr>
            <a:spLocks noGrp="1"/>
          </p:cNvSpPr>
          <p:nvPr>
            <p:ph type="sldNum" sz="quarter" idx="12"/>
          </p:nvPr>
        </p:nvSpPr>
        <p:spPr/>
        <p:txBody>
          <a:bodyPr/>
          <a:lstStyle/>
          <a:p>
            <a:r>
              <a:rPr lang="en-US"/>
              <a:t>www.TheRestorationMovement.com</a:t>
            </a:r>
            <a:endParaRPr lang="en-US" dirty="0"/>
          </a:p>
        </p:txBody>
      </p:sp>
    </p:spTree>
    <p:extLst>
      <p:ext uri="{BB962C8B-B14F-4D97-AF65-F5344CB8AC3E}">
        <p14:creationId xmlns:p14="http://schemas.microsoft.com/office/powerpoint/2010/main" val="3663783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89347" y="3188212"/>
            <a:ext cx="2205038"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9" name="Picture Placeholder 2"/>
          <p:cNvSpPr>
            <a:spLocks noGrp="1" noChangeAspect="1"/>
          </p:cNvSpPr>
          <p:nvPr>
            <p:ph type="pic" idx="15"/>
          </p:nvPr>
        </p:nvSpPr>
        <p:spPr>
          <a:xfrm>
            <a:off x="489347" y="1657350"/>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489347" y="3620409"/>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Text Placeholder 4"/>
          <p:cNvSpPr>
            <a:spLocks noGrp="1"/>
          </p:cNvSpPr>
          <p:nvPr>
            <p:ph type="body" sz="quarter" idx="3"/>
          </p:nvPr>
        </p:nvSpPr>
        <p:spPr>
          <a:xfrm>
            <a:off x="2917032" y="3188212"/>
            <a:ext cx="2197894"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0" name="Picture Placeholder 2"/>
          <p:cNvSpPr>
            <a:spLocks noGrp="1" noChangeAspect="1"/>
          </p:cNvSpPr>
          <p:nvPr>
            <p:ph type="pic" idx="21"/>
          </p:nvPr>
        </p:nvSpPr>
        <p:spPr>
          <a:xfrm>
            <a:off x="2917031" y="1657350"/>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2916016" y="3620408"/>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4" name="Text Placeholder 4"/>
          <p:cNvSpPr>
            <a:spLocks noGrp="1"/>
          </p:cNvSpPr>
          <p:nvPr>
            <p:ph type="body" sz="quarter" idx="13"/>
          </p:nvPr>
        </p:nvSpPr>
        <p:spPr>
          <a:xfrm>
            <a:off x="5343525" y="3188212"/>
            <a:ext cx="2199085"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1" name="Picture Placeholder 2"/>
          <p:cNvSpPr>
            <a:spLocks noGrp="1" noChangeAspect="1"/>
          </p:cNvSpPr>
          <p:nvPr>
            <p:ph type="pic" idx="22"/>
          </p:nvPr>
        </p:nvSpPr>
        <p:spPr>
          <a:xfrm>
            <a:off x="5343525" y="1657350"/>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343432" y="3620406"/>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cxnSp>
        <p:nvCxnSpPr>
          <p:cNvPr id="17" name="Straight Connector 16"/>
          <p:cNvCxnSpPr/>
          <p:nvPr/>
        </p:nvCxnSpPr>
        <p:spPr>
          <a:xfrm>
            <a:off x="2794607" y="1600200"/>
            <a:ext cx="0" cy="29718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1600200"/>
            <a:ext cx="0" cy="297516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a:t>9.20.2010</a:t>
            </a:r>
            <a:endParaRPr lang="en-US" dirty="0"/>
          </a:p>
        </p:txBody>
      </p:sp>
      <p:sp>
        <p:nvSpPr>
          <p:cNvPr id="4" name="Footer Placeholder 4"/>
          <p:cNvSpPr>
            <a:spLocks noGrp="1"/>
          </p:cNvSpPr>
          <p:nvPr>
            <p:ph type="ftr" sz="quarter" idx="11"/>
          </p:nvPr>
        </p:nvSpPr>
        <p:spPr/>
        <p:txBody>
          <a:bodyPr/>
          <a:lstStyle/>
          <a:p>
            <a:r>
              <a:rPr lang="en-US"/>
              <a:t>Heritage University Workshop</a:t>
            </a:r>
            <a:endParaRPr lang="en-US" dirty="0"/>
          </a:p>
        </p:txBody>
      </p:sp>
      <p:sp>
        <p:nvSpPr>
          <p:cNvPr id="6" name="Slide Number Placeholder 5"/>
          <p:cNvSpPr>
            <a:spLocks noGrp="1"/>
          </p:cNvSpPr>
          <p:nvPr>
            <p:ph type="sldNum" sz="quarter" idx="12"/>
          </p:nvPr>
        </p:nvSpPr>
        <p:spPr/>
        <p:txBody>
          <a:bodyPr/>
          <a:lstStyle/>
          <a:p>
            <a:r>
              <a:rPr lang="en-US"/>
              <a:t>www.TheRestorationMovement.com</a:t>
            </a:r>
            <a:endParaRPr lang="en-US" dirty="0"/>
          </a:p>
        </p:txBody>
      </p:sp>
    </p:spTree>
    <p:extLst>
      <p:ext uri="{BB962C8B-B14F-4D97-AF65-F5344CB8AC3E}">
        <p14:creationId xmlns:p14="http://schemas.microsoft.com/office/powerpoint/2010/main" val="998808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9477C-8BE5-8A4B-B680-B4A6E4EE5614}" type="datetimeFigureOut">
              <a:rPr lang="en-US" smtClean="0"/>
              <a:pPr/>
              <a:t>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D9173-EDE2-1C47-8556-EE69E695E7F7}" type="slidenum">
              <a:rPr lang="en-US" smtClean="0"/>
              <a:pPr/>
              <a:t>‹#›</a:t>
            </a:fld>
            <a:endParaRPr lang="en-US"/>
          </a:p>
        </p:txBody>
      </p:sp>
    </p:spTree>
    <p:extLst>
      <p:ext uri="{BB962C8B-B14F-4D97-AF65-F5344CB8AC3E}">
        <p14:creationId xmlns:p14="http://schemas.microsoft.com/office/powerpoint/2010/main" val="644494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322660"/>
            <a:ext cx="1314451" cy="4369594"/>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348" y="665561"/>
            <a:ext cx="5567362" cy="402669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9477C-8BE5-8A4B-B680-B4A6E4EE5614}" type="datetimeFigureOut">
              <a:rPr lang="en-US" smtClean="0"/>
              <a:pPr/>
              <a:t>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D9173-EDE2-1C47-8556-EE69E695E7F7}" type="slidenum">
              <a:rPr lang="en-US" smtClean="0"/>
              <a:pPr/>
              <a:t>‹#›</a:t>
            </a:fld>
            <a:endParaRPr lang="en-US"/>
          </a:p>
        </p:txBody>
      </p:sp>
    </p:spTree>
    <p:extLst>
      <p:ext uri="{BB962C8B-B14F-4D97-AF65-F5344CB8AC3E}">
        <p14:creationId xmlns:p14="http://schemas.microsoft.com/office/powerpoint/2010/main" val="3155062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9477C-8BE5-8A4B-B680-B4A6E4EE5614}" type="datetimeFigureOut">
              <a:rPr lang="en-US" smtClean="0"/>
              <a:pPr/>
              <a:t>2/3/20</a:t>
            </a:fld>
            <a:endParaRPr lang="en-US"/>
          </a:p>
        </p:txBody>
      </p:sp>
      <p:sp>
        <p:nvSpPr>
          <p:cNvPr id="5" name="Footer Placeholder 4"/>
          <p:cNvSpPr>
            <a:spLocks noGrp="1"/>
          </p:cNvSpPr>
          <p:nvPr>
            <p:ph type="ftr" sz="quarter" idx="11"/>
          </p:nvPr>
        </p:nvSpPr>
        <p:spPr/>
        <p:txBody>
          <a:bodyPr/>
          <a:lstStyle/>
          <a:p>
            <a:r>
              <a:rPr lang="en-US"/>
              <a:t>Heritage University Workshop</a:t>
            </a:r>
            <a:endParaRPr lang="en-US" dirty="0"/>
          </a:p>
        </p:txBody>
      </p:sp>
      <p:sp>
        <p:nvSpPr>
          <p:cNvPr id="6" name="Slide Number Placeholder 5"/>
          <p:cNvSpPr>
            <a:spLocks noGrp="1"/>
          </p:cNvSpPr>
          <p:nvPr>
            <p:ph type="sldNum" sz="quarter" idx="12"/>
          </p:nvPr>
        </p:nvSpPr>
        <p:spPr/>
        <p:txBody>
          <a:bodyPr/>
          <a:lstStyle/>
          <a:p>
            <a:r>
              <a:rPr lang="en-US"/>
              <a:t>www.TheRestorationMovement.com</a:t>
            </a:r>
            <a:endParaRPr lang="en-US" dirty="0"/>
          </a:p>
        </p:txBody>
      </p:sp>
    </p:spTree>
    <p:extLst>
      <p:ext uri="{BB962C8B-B14F-4D97-AF65-F5344CB8AC3E}">
        <p14:creationId xmlns:p14="http://schemas.microsoft.com/office/powerpoint/2010/main" val="1231682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146300"/>
            <a:ext cx="6619243" cy="1436735"/>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C9477C-8BE5-8A4B-B680-B4A6E4EE5614}" type="datetimeFigureOut">
              <a:rPr lang="en-US" smtClean="0"/>
              <a:pPr/>
              <a:t>2/3/20</a:t>
            </a:fld>
            <a:endParaRPr lang="en-US"/>
          </a:p>
        </p:txBody>
      </p:sp>
      <p:sp>
        <p:nvSpPr>
          <p:cNvPr id="5" name="Footer Placeholder 4"/>
          <p:cNvSpPr>
            <a:spLocks noGrp="1"/>
          </p:cNvSpPr>
          <p:nvPr>
            <p:ph type="ftr" sz="quarter" idx="11"/>
          </p:nvPr>
        </p:nvSpPr>
        <p:spPr/>
        <p:txBody>
          <a:bodyPr/>
          <a:lstStyle/>
          <a:p>
            <a:r>
              <a:rPr lang="en-US"/>
              <a:t>Heritage University Workshop</a:t>
            </a:r>
            <a:endParaRPr lang="en-US" dirty="0"/>
          </a:p>
        </p:txBody>
      </p:sp>
      <p:sp>
        <p:nvSpPr>
          <p:cNvPr id="6" name="Slide Number Placeholder 5"/>
          <p:cNvSpPr>
            <a:spLocks noGrp="1"/>
          </p:cNvSpPr>
          <p:nvPr>
            <p:ph type="sldNum" sz="quarter" idx="12"/>
          </p:nvPr>
        </p:nvSpPr>
        <p:spPr/>
        <p:txBody>
          <a:bodyPr/>
          <a:lstStyle/>
          <a:p>
            <a:fld id="{123D9173-EDE2-1C47-8556-EE69E695E7F7}" type="slidenum">
              <a:rPr lang="en-US" smtClean="0"/>
              <a:pPr/>
              <a:t>‹#›</a:t>
            </a:fld>
            <a:endParaRPr lang="en-US"/>
          </a:p>
        </p:txBody>
      </p:sp>
    </p:spTree>
    <p:extLst>
      <p:ext uri="{BB962C8B-B14F-4D97-AF65-F5344CB8AC3E}">
        <p14:creationId xmlns:p14="http://schemas.microsoft.com/office/powerpoint/2010/main" val="4253208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485" y="1545432"/>
            <a:ext cx="3297254" cy="314682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0870" y="1542069"/>
            <a:ext cx="3297256" cy="315018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C9477C-8BE5-8A4B-B680-B4A6E4EE5614}" type="datetimeFigureOut">
              <a:rPr lang="en-US" smtClean="0"/>
              <a:pPr/>
              <a:t>2/3/20</a:t>
            </a:fld>
            <a:endParaRPr lang="en-US"/>
          </a:p>
        </p:txBody>
      </p:sp>
      <p:sp>
        <p:nvSpPr>
          <p:cNvPr id="6" name="Footer Placeholder 5"/>
          <p:cNvSpPr>
            <a:spLocks noGrp="1"/>
          </p:cNvSpPr>
          <p:nvPr>
            <p:ph type="ftr" sz="quarter" idx="11"/>
          </p:nvPr>
        </p:nvSpPr>
        <p:spPr/>
        <p:txBody>
          <a:bodyPr/>
          <a:lstStyle/>
          <a:p>
            <a:r>
              <a:rPr lang="en-US"/>
              <a:t>Heritage University Workshop</a:t>
            </a:r>
            <a:endParaRPr lang="en-US" dirty="0"/>
          </a:p>
        </p:txBody>
      </p:sp>
      <p:sp>
        <p:nvSpPr>
          <p:cNvPr id="7" name="Slide Number Placeholder 6"/>
          <p:cNvSpPr>
            <a:spLocks noGrp="1"/>
          </p:cNvSpPr>
          <p:nvPr>
            <p:ph type="sldNum" sz="quarter" idx="12"/>
          </p:nvPr>
        </p:nvSpPr>
        <p:spPr/>
        <p:txBody>
          <a:bodyPr/>
          <a:lstStyle/>
          <a:p>
            <a:r>
              <a:rPr lang="en-US"/>
              <a:t>www.TheRestorationMovement.com</a:t>
            </a:r>
            <a:endParaRPr lang="en-US" dirty="0"/>
          </a:p>
        </p:txBody>
      </p:sp>
    </p:spTree>
    <p:extLst>
      <p:ext uri="{BB962C8B-B14F-4D97-AF65-F5344CB8AC3E}">
        <p14:creationId xmlns:p14="http://schemas.microsoft.com/office/powerpoint/2010/main" val="294697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485" y="1428750"/>
            <a:ext cx="3297254"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7485"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0872" y="1428750"/>
            <a:ext cx="3297254"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240872"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C9477C-8BE5-8A4B-B680-B4A6E4EE5614}" type="datetimeFigureOut">
              <a:rPr lang="en-US" smtClean="0"/>
              <a:pPr/>
              <a:t>2/3/20</a:t>
            </a:fld>
            <a:endParaRPr lang="en-US"/>
          </a:p>
        </p:txBody>
      </p:sp>
      <p:sp>
        <p:nvSpPr>
          <p:cNvPr id="8" name="Footer Placeholder 7"/>
          <p:cNvSpPr>
            <a:spLocks noGrp="1"/>
          </p:cNvSpPr>
          <p:nvPr>
            <p:ph type="ftr" sz="quarter" idx="11"/>
          </p:nvPr>
        </p:nvSpPr>
        <p:spPr/>
        <p:txBody>
          <a:bodyPr/>
          <a:lstStyle/>
          <a:p>
            <a:r>
              <a:rPr lang="en-US"/>
              <a:t>Heritage University Workshop</a:t>
            </a:r>
            <a:endParaRPr lang="en-US" dirty="0"/>
          </a:p>
        </p:txBody>
      </p:sp>
      <p:sp>
        <p:nvSpPr>
          <p:cNvPr id="9" name="Slide Number Placeholder 8"/>
          <p:cNvSpPr>
            <a:spLocks noGrp="1"/>
          </p:cNvSpPr>
          <p:nvPr>
            <p:ph type="sldNum" sz="quarter" idx="12"/>
          </p:nvPr>
        </p:nvSpPr>
        <p:spPr/>
        <p:txBody>
          <a:bodyPr/>
          <a:lstStyle/>
          <a:p>
            <a:r>
              <a:rPr lang="en-US"/>
              <a:t>www.TheRestorationMovement.com</a:t>
            </a:r>
            <a:endParaRPr lang="en-US" dirty="0"/>
          </a:p>
        </p:txBody>
      </p:sp>
    </p:spTree>
    <p:extLst>
      <p:ext uri="{BB962C8B-B14F-4D97-AF65-F5344CB8AC3E}">
        <p14:creationId xmlns:p14="http://schemas.microsoft.com/office/powerpoint/2010/main" val="236027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9C9477C-8BE5-8A4B-B680-B4A6E4EE5614}" type="datetimeFigureOut">
              <a:rPr lang="en-US" smtClean="0"/>
              <a:pPr/>
              <a:t>2/3/20</a:t>
            </a:fld>
            <a:endParaRPr lang="en-US"/>
          </a:p>
        </p:txBody>
      </p:sp>
      <p:sp>
        <p:nvSpPr>
          <p:cNvPr id="5" name="Footer Placeholder 3"/>
          <p:cNvSpPr>
            <a:spLocks noGrp="1"/>
          </p:cNvSpPr>
          <p:nvPr>
            <p:ph type="ftr" sz="quarter" idx="11"/>
          </p:nvPr>
        </p:nvSpPr>
        <p:spPr/>
        <p:txBody>
          <a:bodyPr/>
          <a:lstStyle/>
          <a:p>
            <a:r>
              <a:rPr lang="en-US"/>
              <a:t>Heritage University Workshop</a:t>
            </a:r>
            <a:endParaRPr lang="en-US" dirty="0"/>
          </a:p>
        </p:txBody>
      </p:sp>
      <p:sp>
        <p:nvSpPr>
          <p:cNvPr id="6" name="Slide Number Placeholder 4"/>
          <p:cNvSpPr>
            <a:spLocks noGrp="1"/>
          </p:cNvSpPr>
          <p:nvPr>
            <p:ph type="sldNum" sz="quarter" idx="12"/>
          </p:nvPr>
        </p:nvSpPr>
        <p:spPr/>
        <p:txBody>
          <a:bodyPr/>
          <a:lstStyle/>
          <a:p>
            <a:r>
              <a:rPr lang="en-US"/>
              <a:t>www.TheRestorationMovement.com</a:t>
            </a:r>
            <a:endParaRPr lang="en-US" dirty="0"/>
          </a:p>
        </p:txBody>
      </p:sp>
    </p:spTree>
    <p:extLst>
      <p:ext uri="{BB962C8B-B14F-4D97-AF65-F5344CB8AC3E}">
        <p14:creationId xmlns:p14="http://schemas.microsoft.com/office/powerpoint/2010/main" val="4055224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9C9477C-8BE5-8A4B-B680-B4A6E4EE5614}" type="datetimeFigureOut">
              <a:rPr lang="en-US" smtClean="0"/>
              <a:pPr/>
              <a:t>2/3/20</a:t>
            </a:fld>
            <a:endParaRPr lang="en-US"/>
          </a:p>
        </p:txBody>
      </p:sp>
      <p:sp>
        <p:nvSpPr>
          <p:cNvPr id="5" name="Footer Placeholder 2"/>
          <p:cNvSpPr>
            <a:spLocks noGrp="1"/>
          </p:cNvSpPr>
          <p:nvPr>
            <p:ph type="ftr" sz="quarter" idx="11"/>
          </p:nvPr>
        </p:nvSpPr>
        <p:spPr/>
        <p:txBody>
          <a:bodyPr/>
          <a:lstStyle/>
          <a:p>
            <a:r>
              <a:rPr lang="en-US"/>
              <a:t>Heritage University Workshop</a:t>
            </a:r>
            <a:endParaRPr lang="en-US" dirty="0"/>
          </a:p>
        </p:txBody>
      </p:sp>
      <p:sp>
        <p:nvSpPr>
          <p:cNvPr id="6" name="Slide Number Placeholder 3"/>
          <p:cNvSpPr>
            <a:spLocks noGrp="1"/>
          </p:cNvSpPr>
          <p:nvPr>
            <p:ph type="sldNum" sz="quarter" idx="12"/>
          </p:nvPr>
        </p:nvSpPr>
        <p:spPr/>
        <p:txBody>
          <a:bodyPr/>
          <a:lstStyle/>
          <a:p>
            <a:r>
              <a:rPr lang="en-US"/>
              <a:t>www.TheRestorationMovement.com</a:t>
            </a:r>
            <a:endParaRPr lang="en-US" dirty="0"/>
          </a:p>
        </p:txBody>
      </p:sp>
    </p:spTree>
    <p:extLst>
      <p:ext uri="{BB962C8B-B14F-4D97-AF65-F5344CB8AC3E}">
        <p14:creationId xmlns:p14="http://schemas.microsoft.com/office/powerpoint/2010/main" val="2496682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085850"/>
            <a:ext cx="2550798" cy="108585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588462" y="1085850"/>
            <a:ext cx="3896998" cy="3429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216" y="2346961"/>
            <a:ext cx="2550797" cy="21716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7" name="Date Placeholder 4"/>
          <p:cNvSpPr>
            <a:spLocks noGrp="1"/>
          </p:cNvSpPr>
          <p:nvPr>
            <p:ph type="dt" sz="half" idx="10"/>
          </p:nvPr>
        </p:nvSpPr>
        <p:spPr/>
        <p:txBody>
          <a:bodyPr/>
          <a:lstStyle/>
          <a:p>
            <a:fld id="{49C9477C-8BE5-8A4B-B680-B4A6E4EE5614}" type="datetimeFigureOut">
              <a:rPr lang="en-US" smtClean="0"/>
              <a:pPr/>
              <a:t>2/3/20</a:t>
            </a:fld>
            <a:endParaRPr lang="en-US"/>
          </a:p>
        </p:txBody>
      </p:sp>
      <p:sp>
        <p:nvSpPr>
          <p:cNvPr id="5" name="Footer Placeholder 5"/>
          <p:cNvSpPr>
            <a:spLocks noGrp="1"/>
          </p:cNvSpPr>
          <p:nvPr>
            <p:ph type="ftr" sz="quarter" idx="11"/>
          </p:nvPr>
        </p:nvSpPr>
        <p:spPr/>
        <p:txBody>
          <a:bodyPr/>
          <a:lstStyle/>
          <a:p>
            <a:r>
              <a:rPr lang="en-US"/>
              <a:t>Heritage University Workshop</a:t>
            </a:r>
            <a:endParaRPr lang="en-US" dirty="0"/>
          </a:p>
        </p:txBody>
      </p:sp>
      <p:sp>
        <p:nvSpPr>
          <p:cNvPr id="6" name="Slide Number Placeholder 6"/>
          <p:cNvSpPr>
            <a:spLocks noGrp="1"/>
          </p:cNvSpPr>
          <p:nvPr>
            <p:ph type="sldNum" sz="quarter" idx="12"/>
          </p:nvPr>
        </p:nvSpPr>
        <p:spPr/>
        <p:txBody>
          <a:bodyPr/>
          <a:lstStyle/>
          <a:p>
            <a:r>
              <a:rPr lang="en-US"/>
              <a:t>www.TheRestorationMovement.com</a:t>
            </a:r>
            <a:endParaRPr lang="en-US" dirty="0"/>
          </a:p>
        </p:txBody>
      </p:sp>
    </p:spTree>
    <p:extLst>
      <p:ext uri="{BB962C8B-B14F-4D97-AF65-F5344CB8AC3E}">
        <p14:creationId xmlns:p14="http://schemas.microsoft.com/office/powerpoint/2010/main" val="1867587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390644"/>
            <a:ext cx="3819680" cy="1181106"/>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2160" y="857250"/>
            <a:ext cx="2400300"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6" y="2743200"/>
            <a:ext cx="3813734" cy="10287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49C9477C-8BE5-8A4B-B680-B4A6E4EE5614}" type="datetimeFigureOut">
              <a:rPr lang="en-US" smtClean="0"/>
              <a:pPr/>
              <a:t>2/3/20</a:t>
            </a:fld>
            <a:endParaRPr lang="en-US"/>
          </a:p>
        </p:txBody>
      </p:sp>
      <p:sp>
        <p:nvSpPr>
          <p:cNvPr id="6" name="Footer Placeholder 5"/>
          <p:cNvSpPr>
            <a:spLocks noGrp="1"/>
          </p:cNvSpPr>
          <p:nvPr>
            <p:ph type="ftr" sz="quarter" idx="11"/>
          </p:nvPr>
        </p:nvSpPr>
        <p:spPr/>
        <p:txBody>
          <a:bodyPr/>
          <a:lstStyle/>
          <a:p>
            <a:r>
              <a:rPr lang="en-US"/>
              <a:t>Heritage University Workshop</a:t>
            </a:r>
            <a:endParaRPr lang="en-US" dirty="0"/>
          </a:p>
        </p:txBody>
      </p:sp>
      <p:sp>
        <p:nvSpPr>
          <p:cNvPr id="7" name="Slide Number Placeholder 6"/>
          <p:cNvSpPr>
            <a:spLocks noGrp="1"/>
          </p:cNvSpPr>
          <p:nvPr>
            <p:ph type="sldNum" sz="quarter" idx="12"/>
          </p:nvPr>
        </p:nvSpPr>
        <p:spPr/>
        <p:txBody>
          <a:bodyPr/>
          <a:lstStyle/>
          <a:p>
            <a:r>
              <a:rPr lang="en-US"/>
              <a:t>www.TheRestorationMovement.com</a:t>
            </a:r>
            <a:endParaRPr lang="en-US" dirty="0"/>
          </a:p>
        </p:txBody>
      </p:sp>
    </p:spTree>
    <p:extLst>
      <p:ext uri="{BB962C8B-B14F-4D97-AF65-F5344CB8AC3E}">
        <p14:creationId xmlns:p14="http://schemas.microsoft.com/office/powerpoint/2010/main" val="900762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002264"/>
            <a:ext cx="3027759" cy="3141236"/>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169261"/>
            <a:ext cx="1141809" cy="1774090"/>
          </a:xfrm>
          <a:prstGeom prst="rect">
            <a:avLst/>
          </a:prstGeom>
        </p:spPr>
      </p:pic>
      <p:sp>
        <p:nvSpPr>
          <p:cNvPr id="16" name="Oval 15"/>
          <p:cNvSpPr/>
          <p:nvPr/>
        </p:nvSpPr>
        <p:spPr>
          <a:xfrm>
            <a:off x="6456759" y="1257300"/>
            <a:ext cx="2114550" cy="211455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1"/>
            <a:ext cx="1202540" cy="856055"/>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6759" y="4572000"/>
            <a:ext cx="745301" cy="571500"/>
          </a:xfrm>
          <a:prstGeom prst="rect">
            <a:avLst/>
          </a:prstGeom>
        </p:spPr>
      </p:pic>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339538"/>
            <a:ext cx="7053542" cy="1050398"/>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484" y="1539689"/>
            <a:ext cx="6709906" cy="314661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616730" y="1343026"/>
            <a:ext cx="74294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r>
              <a:rPr lang="en-US"/>
              <a:t>9.20.2010</a:t>
            </a:r>
            <a:endParaRPr lang="en-US" dirty="0"/>
          </a:p>
        </p:txBody>
      </p:sp>
      <p:sp>
        <p:nvSpPr>
          <p:cNvPr id="5" name="Footer Placeholder 4"/>
          <p:cNvSpPr>
            <a:spLocks noGrp="1"/>
          </p:cNvSpPr>
          <p:nvPr>
            <p:ph type="ftr" sz="quarter" idx="3"/>
          </p:nvPr>
        </p:nvSpPr>
        <p:spPr>
          <a:xfrm rot="5400000">
            <a:off x="6713680" y="2418973"/>
            <a:ext cx="2894846"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r>
              <a:rPr lang="en-US"/>
              <a:t>Heritage University Workshop</a:t>
            </a:r>
            <a:endParaRPr lang="en-US" dirty="0"/>
          </a:p>
        </p:txBody>
      </p:sp>
      <p:sp>
        <p:nvSpPr>
          <p:cNvPr id="6" name="Slide Number Placeholder 5"/>
          <p:cNvSpPr>
            <a:spLocks noGrp="1"/>
          </p:cNvSpPr>
          <p:nvPr>
            <p:ph type="sldNum" sz="quarter" idx="4"/>
          </p:nvPr>
        </p:nvSpPr>
        <p:spPr>
          <a:xfrm>
            <a:off x="7764406" y="221797"/>
            <a:ext cx="628649" cy="575765"/>
          </a:xfrm>
          <a:prstGeom prst="rect">
            <a:avLst/>
          </a:prstGeom>
        </p:spPr>
        <p:txBody>
          <a:bodyPr vert="horz" lIns="91440" tIns="45720" rIns="91440" bIns="45720" rtlCol="0" anchor="b"/>
          <a:lstStyle>
            <a:lvl1pPr algn="ctr">
              <a:defRPr sz="2100" b="0" i="0">
                <a:solidFill>
                  <a:schemeClr val="tx1">
                    <a:tint val="75000"/>
                  </a:schemeClr>
                </a:solidFill>
              </a:defRPr>
            </a:lvl1pPr>
          </a:lstStyle>
          <a:p>
            <a:r>
              <a:rPr lang="en-US"/>
              <a:t>www.TheRestorationMovement.com</a:t>
            </a:r>
            <a:endParaRPr lang="en-US" dirty="0"/>
          </a:p>
        </p:txBody>
      </p:sp>
    </p:spTree>
    <p:extLst>
      <p:ext uri="{BB962C8B-B14F-4D97-AF65-F5344CB8AC3E}">
        <p14:creationId xmlns:p14="http://schemas.microsoft.com/office/powerpoint/2010/main" val="1261288370"/>
      </p:ext>
    </p:extLst>
  </p:cSld>
  <p:clrMap bg1="dk1" tx1="lt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Lst>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7.tiff"/></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tif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tiff"/></Relationships>
</file>

<file path=ppt/slides/_rels/slide1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tiff"/><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4.tiff"/></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8" Type="http://schemas.openxmlformats.org/officeDocument/2006/relationships/image" Target="../media/image64.tiff"/><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5.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C4D24D4-65C5-43F5-BFBA-DEB5594FD40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00081" y="0"/>
            <a:ext cx="3743919"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49E6064-FB53-43CF-8297-95B95C7A87C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Freeform 8">
            <a:extLst>
              <a:ext uri="{FF2B5EF4-FFF2-40B4-BE49-F238E27FC236}">
                <a16:creationId xmlns:a16="http://schemas.microsoft.com/office/drawing/2014/main" id="{7351B9F2-220A-43D2-A0E5-5E0E726249A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1836" y="0"/>
            <a:ext cx="419604" cy="2782230"/>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7" name="Freeform 5">
            <a:extLst>
              <a:ext uri="{FF2B5EF4-FFF2-40B4-BE49-F238E27FC236}">
                <a16:creationId xmlns:a16="http://schemas.microsoft.com/office/drawing/2014/main" id="{FE71D7EE-B006-4BAA-BEB1-0F7E3266AB3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654254" y="2067481"/>
            <a:ext cx="5143500" cy="1008536"/>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descr="signature gn at age 25, draft card.tiff"/>
          <p:cNvPicPr>
            <a:picLocks noChangeAspect="1"/>
          </p:cNvPicPr>
          <p:nvPr/>
        </p:nvPicPr>
        <p:blipFill>
          <a:blip r:embed="rId3"/>
          <a:stretch>
            <a:fillRect/>
          </a:stretch>
        </p:blipFill>
        <p:spPr>
          <a:xfrm>
            <a:off x="5400081" y="4714875"/>
            <a:ext cx="3191604" cy="428624"/>
          </a:xfrm>
          <a:prstGeom prst="rect">
            <a:avLst/>
          </a:prstGeom>
          <a:effectLst/>
        </p:spPr>
      </p:pic>
      <p:sp>
        <p:nvSpPr>
          <p:cNvPr id="2" name="Title 1"/>
          <p:cNvSpPr>
            <a:spLocks noGrp="1"/>
          </p:cNvSpPr>
          <p:nvPr>
            <p:ph type="ctrTitle"/>
          </p:nvPr>
        </p:nvSpPr>
        <p:spPr>
          <a:xfrm>
            <a:off x="452710" y="171450"/>
            <a:ext cx="3564299" cy="4972050"/>
          </a:xfrm>
        </p:spPr>
        <p:txBody>
          <a:bodyPr>
            <a:normAutofit fontScale="90000"/>
          </a:bodyPr>
          <a:lstStyle/>
          <a:p>
            <a:pPr algn="ctr">
              <a:lnSpc>
                <a:spcPct val="90000"/>
              </a:lnSpc>
            </a:pPr>
            <a:r>
              <a:rPr lang="en-US" sz="4400" dirty="0"/>
              <a:t>The Sage Of Jasper:</a:t>
            </a:r>
            <a:br>
              <a:rPr lang="en-US" sz="4400" dirty="0"/>
            </a:br>
            <a:r>
              <a:rPr lang="en-US" sz="4400" dirty="0"/>
              <a:t> </a:t>
            </a:r>
            <a:br>
              <a:rPr lang="en-US" sz="4400" dirty="0"/>
            </a:br>
            <a:r>
              <a:rPr lang="en-US" sz="4400" dirty="0"/>
              <a:t>Bunion Augustus “Gus” Nichols</a:t>
            </a:r>
            <a:br>
              <a:rPr lang="en-US" sz="4400" dirty="0"/>
            </a:br>
            <a:br>
              <a:rPr lang="en-US" sz="4400" dirty="0"/>
            </a:br>
            <a:r>
              <a:rPr lang="en-US" sz="3600" dirty="0"/>
              <a:t>1892-1975</a:t>
            </a:r>
            <a:br>
              <a:rPr lang="en-US" sz="3400" dirty="0"/>
            </a:br>
            <a:endParaRPr lang="en-US" sz="3400" dirty="0"/>
          </a:p>
        </p:txBody>
      </p:sp>
      <p:pic>
        <p:nvPicPr>
          <p:cNvPr id="8" name="Picture 7" descr="A person wearing a suit and tie&#10;&#10;Description automatically generated">
            <a:extLst>
              <a:ext uri="{FF2B5EF4-FFF2-40B4-BE49-F238E27FC236}">
                <a16:creationId xmlns:a16="http://schemas.microsoft.com/office/drawing/2014/main" id="{CEF62209-5A19-B144-8218-EB601D61F979}"/>
              </a:ext>
            </a:extLst>
          </p:cNvPr>
          <p:cNvPicPr>
            <a:picLocks noChangeAspect="1"/>
          </p:cNvPicPr>
          <p:nvPr/>
        </p:nvPicPr>
        <p:blipFill>
          <a:blip r:embed="rId4"/>
          <a:stretch>
            <a:fillRect/>
          </a:stretch>
        </p:blipFill>
        <p:spPr>
          <a:xfrm>
            <a:off x="5223401" y="0"/>
            <a:ext cx="3388435" cy="476332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26877" y="561297"/>
            <a:ext cx="1150730" cy="1788700"/>
          </a:xfrm>
          <a:prstGeom prst="rect">
            <a:avLst/>
          </a:prstGeom>
        </p:spPr>
      </p:pic>
      <p:sp>
        <p:nvSpPr>
          <p:cNvPr id="2" name="Title 1"/>
          <p:cNvSpPr>
            <a:spLocks noGrp="1"/>
          </p:cNvSpPr>
          <p:nvPr>
            <p:ph type="ctrTitle"/>
          </p:nvPr>
        </p:nvSpPr>
        <p:spPr>
          <a:xfrm>
            <a:off x="1607695" y="1272190"/>
            <a:ext cx="3394737" cy="1855811"/>
          </a:xfrm>
        </p:spPr>
        <p:txBody>
          <a:bodyPr/>
          <a:lstStyle/>
          <a:p>
            <a:r>
              <a:rPr lang="en-US" sz="3600" dirty="0"/>
              <a:t>1926-1932</a:t>
            </a:r>
            <a:br>
              <a:rPr lang="en-US" sz="3600" dirty="0"/>
            </a:br>
            <a:r>
              <a:rPr lang="en-US" sz="3600" dirty="0"/>
              <a:t>To Millport, </a:t>
            </a:r>
            <a:br>
              <a:rPr lang="en-US" sz="3600" dirty="0"/>
            </a:br>
            <a:r>
              <a:rPr lang="en-US" sz="3600" dirty="0"/>
              <a:t>Lamar County</a:t>
            </a:r>
          </a:p>
        </p:txBody>
      </p:sp>
      <p:sp>
        <p:nvSpPr>
          <p:cNvPr id="3" name="Subtitle 2"/>
          <p:cNvSpPr>
            <a:spLocks noGrp="1"/>
          </p:cNvSpPr>
          <p:nvPr>
            <p:ph type="subTitle" idx="1"/>
          </p:nvPr>
        </p:nvSpPr>
        <p:spPr>
          <a:xfrm>
            <a:off x="164892" y="3297837"/>
            <a:ext cx="4257205" cy="1824642"/>
          </a:xfrm>
        </p:spPr>
        <p:txBody>
          <a:bodyPr>
            <a:normAutofit lnSpcReduction="10000"/>
          </a:bodyPr>
          <a:lstStyle/>
          <a:p>
            <a:r>
              <a:rPr lang="en-US" sz="1800" dirty="0">
                <a:solidFill>
                  <a:schemeClr val="tx1"/>
                </a:solidFill>
              </a:rPr>
              <a:t>Begins Circuit Preaching With Churches – Three Each Week For 1</a:t>
            </a:r>
            <a:r>
              <a:rPr lang="en-US" sz="1800" baseline="30000" dirty="0">
                <a:solidFill>
                  <a:schemeClr val="tx1"/>
                </a:solidFill>
              </a:rPr>
              <a:t>st</a:t>
            </a:r>
            <a:r>
              <a:rPr lang="en-US" sz="1800" dirty="0">
                <a:solidFill>
                  <a:schemeClr val="tx1"/>
                </a:solidFill>
              </a:rPr>
              <a:t> 2 Years</a:t>
            </a:r>
          </a:p>
          <a:p>
            <a:r>
              <a:rPr lang="en-US" sz="1800" dirty="0">
                <a:solidFill>
                  <a:schemeClr val="tx1"/>
                </a:solidFill>
              </a:rPr>
              <a:t>1927 – Report to GA - Preached 336 Times &amp; 3 Bible Classes Each Week</a:t>
            </a:r>
          </a:p>
        </p:txBody>
      </p:sp>
      <p:pic>
        <p:nvPicPr>
          <p:cNvPr id="4" name="Picture 3">
            <a:extLst>
              <a:ext uri="{FF2B5EF4-FFF2-40B4-BE49-F238E27FC236}">
                <a16:creationId xmlns:a16="http://schemas.microsoft.com/office/drawing/2014/main" id="{85CAA831-1BE7-D14B-BF8C-5CAE5A7D7F67}"/>
              </a:ext>
            </a:extLst>
          </p:cNvPr>
          <p:cNvPicPr>
            <a:picLocks noChangeAspect="1"/>
          </p:cNvPicPr>
          <p:nvPr/>
        </p:nvPicPr>
        <p:blipFill>
          <a:blip r:embed="rId4"/>
          <a:stretch>
            <a:fillRect/>
          </a:stretch>
        </p:blipFill>
        <p:spPr>
          <a:xfrm>
            <a:off x="4967263" y="0"/>
            <a:ext cx="2799486" cy="5143500"/>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p:transition>
    </mc:Choice>
    <mc:Fallback>
      <p:transition spd="slow">
        <p:cov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26008" y="267943"/>
            <a:ext cx="1150730" cy="1788700"/>
          </a:xfrm>
          <a:prstGeom prst="rect">
            <a:avLst/>
          </a:prstGeom>
        </p:spPr>
      </p:pic>
      <p:sp>
        <p:nvSpPr>
          <p:cNvPr id="2" name="Title 1"/>
          <p:cNvSpPr>
            <a:spLocks noGrp="1"/>
          </p:cNvSpPr>
          <p:nvPr>
            <p:ph type="ctrTitle"/>
          </p:nvPr>
        </p:nvSpPr>
        <p:spPr>
          <a:xfrm>
            <a:off x="1613766" y="661280"/>
            <a:ext cx="4411896" cy="858853"/>
          </a:xfrm>
        </p:spPr>
        <p:txBody>
          <a:bodyPr/>
          <a:lstStyle/>
          <a:p>
            <a:r>
              <a:rPr lang="en-US" i="1" dirty="0"/>
              <a:t>GA </a:t>
            </a:r>
            <a:r>
              <a:rPr lang="en-US" dirty="0"/>
              <a:t>Reports</a:t>
            </a:r>
          </a:p>
        </p:txBody>
      </p:sp>
      <p:sp>
        <p:nvSpPr>
          <p:cNvPr id="3" name="Subtitle 2"/>
          <p:cNvSpPr>
            <a:spLocks noGrp="1"/>
          </p:cNvSpPr>
          <p:nvPr>
            <p:ph type="subTitle" idx="1"/>
          </p:nvPr>
        </p:nvSpPr>
        <p:spPr>
          <a:xfrm>
            <a:off x="105508" y="2841923"/>
            <a:ext cx="4323239" cy="2301577"/>
          </a:xfrm>
        </p:spPr>
        <p:txBody>
          <a:bodyPr>
            <a:normAutofit/>
          </a:bodyPr>
          <a:lstStyle/>
          <a:p>
            <a:r>
              <a:rPr lang="en-US" sz="1800" dirty="0">
                <a:solidFill>
                  <a:schemeClr val="tx1"/>
                </a:solidFill>
              </a:rPr>
              <a:t>1928 – Preached 294 times/ 47 baptisms/24 restorations</a:t>
            </a:r>
            <a:br>
              <a:rPr lang="en-US" sz="1800" dirty="0">
                <a:solidFill>
                  <a:schemeClr val="tx1"/>
                </a:solidFill>
              </a:rPr>
            </a:br>
            <a:r>
              <a:rPr lang="en-US" sz="1800" dirty="0">
                <a:solidFill>
                  <a:schemeClr val="tx1"/>
                </a:solidFill>
              </a:rPr>
              <a:t>-GA-1.24.1929, p.81</a:t>
            </a:r>
          </a:p>
          <a:p>
            <a:r>
              <a:rPr lang="en-US" sz="1800" dirty="0">
                <a:solidFill>
                  <a:schemeClr val="tx1"/>
                </a:solidFill>
              </a:rPr>
              <a:t>1929 – Preached 13 mtngs/310 sermons/86 baptisms/184 discourses at mission points </a:t>
            </a:r>
            <a:br>
              <a:rPr lang="en-US" sz="1800" dirty="0">
                <a:solidFill>
                  <a:schemeClr val="tx1"/>
                </a:solidFill>
              </a:rPr>
            </a:br>
            <a:r>
              <a:rPr lang="en-US" sz="1800" dirty="0">
                <a:solidFill>
                  <a:schemeClr val="tx1"/>
                </a:solidFill>
              </a:rPr>
              <a:t>-GA-12.26.1929, p.1232</a:t>
            </a:r>
          </a:p>
        </p:txBody>
      </p:sp>
      <p:cxnSp>
        <p:nvCxnSpPr>
          <p:cNvPr id="11" name="Straight Connector 10"/>
          <p:cNvCxnSpPr/>
          <p:nvPr/>
        </p:nvCxnSpPr>
        <p:spPr>
          <a:xfrm flipV="1">
            <a:off x="896459" y="2571749"/>
            <a:ext cx="2483015" cy="1"/>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95C946BA-0312-C143-8E8E-63188057660C}"/>
              </a:ext>
            </a:extLst>
          </p:cNvPr>
          <p:cNvPicPr>
            <a:picLocks noChangeAspect="1"/>
          </p:cNvPicPr>
          <p:nvPr/>
        </p:nvPicPr>
        <p:blipFill>
          <a:blip r:embed="rId4"/>
          <a:stretch>
            <a:fillRect/>
          </a:stretch>
        </p:blipFill>
        <p:spPr>
          <a:xfrm>
            <a:off x="4000385" y="1555490"/>
            <a:ext cx="5038107" cy="3075111"/>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dir="r"/>
      </p:transition>
    </mc:Choice>
    <mc:Fallback>
      <p:transition spd="slow">
        <p:cover dir="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27526" y="39359"/>
            <a:ext cx="1150730" cy="1788700"/>
          </a:xfrm>
          <a:prstGeom prst="rect">
            <a:avLst/>
          </a:prstGeom>
        </p:spPr>
      </p:pic>
      <p:sp>
        <p:nvSpPr>
          <p:cNvPr id="2" name="Title 1"/>
          <p:cNvSpPr>
            <a:spLocks noGrp="1"/>
          </p:cNvSpPr>
          <p:nvPr>
            <p:ph type="ctrTitle"/>
          </p:nvPr>
        </p:nvSpPr>
        <p:spPr>
          <a:xfrm>
            <a:off x="1882108" y="236251"/>
            <a:ext cx="3394737" cy="1549673"/>
          </a:xfrm>
        </p:spPr>
        <p:txBody>
          <a:bodyPr/>
          <a:lstStyle/>
          <a:p>
            <a:r>
              <a:rPr lang="en-US" dirty="0"/>
              <a:t>GA Reports</a:t>
            </a:r>
          </a:p>
        </p:txBody>
      </p:sp>
      <p:sp>
        <p:nvSpPr>
          <p:cNvPr id="3" name="Subtitle 2"/>
          <p:cNvSpPr>
            <a:spLocks noGrp="1"/>
          </p:cNvSpPr>
          <p:nvPr>
            <p:ph type="subTitle" idx="1"/>
          </p:nvPr>
        </p:nvSpPr>
        <p:spPr>
          <a:xfrm>
            <a:off x="0" y="2018857"/>
            <a:ext cx="3610708" cy="3066482"/>
          </a:xfrm>
        </p:spPr>
        <p:txBody>
          <a:bodyPr>
            <a:noAutofit/>
          </a:bodyPr>
          <a:lstStyle/>
          <a:p>
            <a:pPr algn="l"/>
            <a:r>
              <a:rPr lang="en-US" sz="2400" dirty="0">
                <a:solidFill>
                  <a:schemeClr val="tx1"/>
                </a:solidFill>
                <a:latin typeface="Arial" panose="020B0604020202020204" pitchFamily="34" charset="0"/>
                <a:cs typeface="Arial" panose="020B0604020202020204" pitchFamily="34" charset="0"/>
              </a:rPr>
              <a:t>1930 –  Meeting at Cordova with 53 Baptisms  -GA, 1930,p.969</a:t>
            </a:r>
          </a:p>
          <a:p>
            <a:pPr algn="l"/>
            <a:r>
              <a:rPr lang="en-US" sz="2400" dirty="0">
                <a:solidFill>
                  <a:schemeClr val="tx1"/>
                </a:solidFill>
                <a:latin typeface="Arial" panose="020B0604020202020204" pitchFamily="34" charset="0"/>
                <a:cs typeface="Arial" panose="020B0604020202020204" pitchFamily="34" charset="0"/>
              </a:rPr>
              <a:t>1930 – Visits Freed-Hardeman – writes first article about visit in GA, 7.3, p.639</a:t>
            </a:r>
          </a:p>
        </p:txBody>
      </p:sp>
      <p:sp>
        <p:nvSpPr>
          <p:cNvPr id="10" name="TextBox 9">
            <a:extLst>
              <a:ext uri="{FF2B5EF4-FFF2-40B4-BE49-F238E27FC236}">
                <a16:creationId xmlns:a16="http://schemas.microsoft.com/office/drawing/2014/main" id="{35B9C751-B37D-5C41-9AEA-8F134F7C3A62}"/>
              </a:ext>
            </a:extLst>
          </p:cNvPr>
          <p:cNvSpPr txBox="1"/>
          <p:nvPr/>
        </p:nvSpPr>
        <p:spPr>
          <a:xfrm>
            <a:off x="5779477" y="4716007"/>
            <a:ext cx="2146742" cy="369332"/>
          </a:xfrm>
          <a:prstGeom prst="rect">
            <a:avLst/>
          </a:prstGeom>
          <a:noFill/>
        </p:spPr>
        <p:txBody>
          <a:bodyPr wrap="none" rtlCol="0">
            <a:spAutoFit/>
          </a:bodyPr>
          <a:lstStyle/>
          <a:p>
            <a:r>
              <a:rPr lang="en-US" i="1" dirty="0">
                <a:solidFill>
                  <a:schemeClr val="bg1"/>
                </a:solidFill>
                <a:latin typeface="Arial" panose="020B0604020202020204" pitchFamily="34" charset="0"/>
                <a:cs typeface="Arial" panose="020B0604020202020204" pitchFamily="34" charset="0"/>
              </a:rPr>
              <a:t>GA</a:t>
            </a:r>
            <a:r>
              <a:rPr lang="en-US" dirty="0">
                <a:solidFill>
                  <a:schemeClr val="bg1"/>
                </a:solidFill>
                <a:latin typeface="Arial" panose="020B0604020202020204" pitchFamily="34" charset="0"/>
                <a:cs typeface="Arial" panose="020B0604020202020204" pitchFamily="34" charset="0"/>
              </a:rPr>
              <a:t>, Dec. 15, 1932 </a:t>
            </a:r>
          </a:p>
        </p:txBody>
      </p:sp>
      <p:pic>
        <p:nvPicPr>
          <p:cNvPr id="4" name="Picture 3">
            <a:extLst>
              <a:ext uri="{FF2B5EF4-FFF2-40B4-BE49-F238E27FC236}">
                <a16:creationId xmlns:a16="http://schemas.microsoft.com/office/drawing/2014/main" id="{9F038FF0-6F59-EE4D-9D7E-2713FAABE127}"/>
              </a:ext>
            </a:extLst>
          </p:cNvPr>
          <p:cNvPicPr>
            <a:picLocks noChangeAspect="1"/>
          </p:cNvPicPr>
          <p:nvPr/>
        </p:nvPicPr>
        <p:blipFill rotWithShape="1">
          <a:blip r:embed="rId4"/>
          <a:srcRect l="76954" r="8812" b="50000"/>
          <a:stretch/>
        </p:blipFill>
        <p:spPr>
          <a:xfrm>
            <a:off x="5276844" y="33295"/>
            <a:ext cx="2146743" cy="4146298"/>
          </a:xfrm>
          <a:prstGeom prst="rect">
            <a:avLst/>
          </a:prstGeom>
        </p:spPr>
      </p:pic>
      <p:pic>
        <p:nvPicPr>
          <p:cNvPr id="9" name="Picture 8" descr="A close up of a newspaper&#10;&#10;Description automatically generated">
            <a:extLst>
              <a:ext uri="{FF2B5EF4-FFF2-40B4-BE49-F238E27FC236}">
                <a16:creationId xmlns:a16="http://schemas.microsoft.com/office/drawing/2014/main" id="{A51982A5-AAC2-D04B-82AA-FC4D95EEDEC7}"/>
              </a:ext>
            </a:extLst>
          </p:cNvPr>
          <p:cNvPicPr>
            <a:picLocks noChangeAspect="1"/>
          </p:cNvPicPr>
          <p:nvPr/>
        </p:nvPicPr>
        <p:blipFill>
          <a:blip r:embed="rId5"/>
          <a:stretch>
            <a:fillRect/>
          </a:stretch>
        </p:blipFill>
        <p:spPr>
          <a:xfrm>
            <a:off x="3496181" y="2005772"/>
            <a:ext cx="5481515" cy="3044398"/>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dir="u"/>
      </p:transition>
    </mc:Choice>
    <mc:Fallback>
      <p:transition spd="slow">
        <p:cover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4299" y="104045"/>
            <a:ext cx="2601298" cy="3398256"/>
          </a:xfrm>
        </p:spPr>
        <p:txBody>
          <a:bodyPr>
            <a:normAutofit fontScale="90000"/>
          </a:bodyPr>
          <a:lstStyle/>
          <a:p>
            <a:r>
              <a:rPr lang="en-US"/>
              <a:t>1933 To Jasper, </a:t>
            </a:r>
            <a:br>
              <a:rPr lang="en-US"/>
            </a:br>
            <a:r>
              <a:rPr lang="en-US"/>
              <a:t>Walker County</a:t>
            </a:r>
            <a:endParaRPr lang="en-US" dirty="0"/>
          </a:p>
        </p:txBody>
      </p:sp>
      <p:sp>
        <p:nvSpPr>
          <p:cNvPr id="3" name="Subtitle 2"/>
          <p:cNvSpPr>
            <a:spLocks noGrp="1"/>
          </p:cNvSpPr>
          <p:nvPr>
            <p:ph type="subTitle" idx="1"/>
          </p:nvPr>
        </p:nvSpPr>
        <p:spPr>
          <a:xfrm>
            <a:off x="1153354" y="3913927"/>
            <a:ext cx="3394737" cy="1162043"/>
          </a:xfrm>
        </p:spPr>
        <p:txBody>
          <a:bodyPr>
            <a:normAutofit/>
          </a:bodyPr>
          <a:lstStyle/>
          <a:p>
            <a:r>
              <a:rPr lang="en-US" sz="2400">
                <a:solidFill>
                  <a:schemeClr val="tx1"/>
                </a:solidFill>
              </a:rPr>
              <a:t>For The Last 43 Years Of His Life</a:t>
            </a:r>
            <a:endParaRPr lang="en-US" sz="2400" dirty="0">
              <a:solidFill>
                <a:schemeClr val="tx1"/>
              </a:solidFill>
            </a:endParaRPr>
          </a:p>
        </p:txBody>
      </p:sp>
      <p:pic>
        <p:nvPicPr>
          <p:cNvPr id="9" name="Picture 8"/>
          <p:cNvPicPr>
            <a:picLocks noChangeAspect="1"/>
          </p:cNvPicPr>
          <p:nvPr/>
        </p:nvPicPr>
        <p:blipFill>
          <a:blip r:embed="rId2"/>
          <a:stretch>
            <a:fillRect/>
          </a:stretch>
        </p:blipFill>
        <p:spPr>
          <a:xfrm>
            <a:off x="218004" y="104045"/>
            <a:ext cx="1321013" cy="2053388"/>
          </a:xfrm>
          <a:prstGeom prst="rect">
            <a:avLst/>
          </a:prstGeom>
        </p:spPr>
      </p:pic>
      <p:pic>
        <p:nvPicPr>
          <p:cNvPr id="4" name="Picture 3">
            <a:extLst>
              <a:ext uri="{FF2B5EF4-FFF2-40B4-BE49-F238E27FC236}">
                <a16:creationId xmlns:a16="http://schemas.microsoft.com/office/drawing/2014/main" id="{815F65D9-D164-BA4A-ABD6-D50F939F9D07}"/>
              </a:ext>
            </a:extLst>
          </p:cNvPr>
          <p:cNvPicPr>
            <a:picLocks noChangeAspect="1"/>
          </p:cNvPicPr>
          <p:nvPr/>
        </p:nvPicPr>
        <p:blipFill>
          <a:blip r:embed="rId3"/>
          <a:stretch>
            <a:fillRect/>
          </a:stretch>
        </p:blipFill>
        <p:spPr>
          <a:xfrm>
            <a:off x="4690879" y="0"/>
            <a:ext cx="2735132" cy="5143500"/>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flip dir="r"/>
      </p:transition>
    </mc:Choice>
    <mc:Fallback>
      <p:transition spd="slow">
        <p:newsflash/>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Building Had Been Built On </a:t>
            </a:r>
            <a:br>
              <a:rPr lang="en-US" dirty="0"/>
            </a:br>
            <a:r>
              <a:rPr lang="en-US" dirty="0"/>
              <a:t>5</a:t>
            </a:r>
            <a:r>
              <a:rPr lang="en-US" baseline="30000" dirty="0"/>
              <a:t>th</a:t>
            </a:r>
            <a:r>
              <a:rPr lang="en-US" dirty="0"/>
              <a:t> Avenue &amp; 15</a:t>
            </a:r>
            <a:r>
              <a:rPr lang="en-US" baseline="30000" dirty="0"/>
              <a:t>th</a:t>
            </a:r>
            <a:r>
              <a:rPr lang="en-US" dirty="0"/>
              <a:t> Streets</a:t>
            </a:r>
          </a:p>
        </p:txBody>
      </p:sp>
      <p:pic>
        <p:nvPicPr>
          <p:cNvPr id="4" name="Content Placeholder 3" descr="DSC00370.jpg"/>
          <p:cNvPicPr>
            <a:picLocks noGrp="1" noChangeAspect="1"/>
          </p:cNvPicPr>
          <p:nvPr>
            <p:ph idx="1"/>
          </p:nvPr>
        </p:nvPicPr>
        <p:blipFill>
          <a:blip r:embed="rId2"/>
          <a:srcRect l="-18255" r="-18255"/>
          <a:stretch>
            <a:fillRect/>
          </a:stretch>
        </p:blipFill>
        <p:spPr>
          <a:xfrm>
            <a:off x="4365987" y="1531701"/>
            <a:ext cx="3635013" cy="1999118"/>
          </a:xfrm>
        </p:spPr>
      </p:pic>
      <p:pic>
        <p:nvPicPr>
          <p:cNvPr id="5" name="Picture 4" descr="DSC00369.jpg"/>
          <p:cNvPicPr>
            <a:picLocks noChangeAspect="1"/>
          </p:cNvPicPr>
          <p:nvPr/>
        </p:nvPicPr>
        <p:blipFill>
          <a:blip r:embed="rId3"/>
          <a:stretch>
            <a:fillRect/>
          </a:stretch>
        </p:blipFill>
        <p:spPr>
          <a:xfrm>
            <a:off x="1485900" y="1400514"/>
            <a:ext cx="2880087" cy="2162227"/>
          </a:xfrm>
          <a:prstGeom prst="rect">
            <a:avLst/>
          </a:prstGeom>
        </p:spPr>
      </p:pic>
      <p:sp>
        <p:nvSpPr>
          <p:cNvPr id="6" name="TextBox 5"/>
          <p:cNvSpPr txBox="1"/>
          <p:nvPr/>
        </p:nvSpPr>
        <p:spPr>
          <a:xfrm>
            <a:off x="1767483" y="3022988"/>
            <a:ext cx="2316921" cy="507831"/>
          </a:xfrm>
          <a:prstGeom prst="rect">
            <a:avLst/>
          </a:prstGeom>
          <a:noFill/>
        </p:spPr>
        <p:txBody>
          <a:bodyPr wrap="square" rtlCol="0">
            <a:spAutoFit/>
          </a:bodyPr>
          <a:lstStyle/>
          <a:p>
            <a:r>
              <a:rPr lang="en-US" sz="1350" dirty="0">
                <a:solidFill>
                  <a:schemeClr val="bg1"/>
                </a:solidFill>
              </a:rPr>
              <a:t>Nichols Home Until Early 1950s</a:t>
            </a:r>
          </a:p>
        </p:txBody>
      </p:sp>
      <p:sp>
        <p:nvSpPr>
          <p:cNvPr id="7" name="TextBox 6"/>
          <p:cNvSpPr txBox="1"/>
          <p:nvPr/>
        </p:nvSpPr>
        <p:spPr>
          <a:xfrm>
            <a:off x="1485900" y="3704506"/>
            <a:ext cx="5969710" cy="646331"/>
          </a:xfrm>
          <a:prstGeom prst="rect">
            <a:avLst/>
          </a:prstGeom>
          <a:noFill/>
        </p:spPr>
        <p:txBody>
          <a:bodyPr wrap="square" rtlCol="0">
            <a:spAutoFit/>
          </a:bodyPr>
          <a:lstStyle/>
          <a:p>
            <a:pPr algn="ctr"/>
            <a:r>
              <a:rPr lang="en-US" dirty="0"/>
              <a:t>He Began Preaching Two Sundays At Jasper Each Month, One At Cordova &amp; One At Carbon Hill</a:t>
            </a:r>
          </a:p>
        </p:txBody>
      </p:sp>
      <p:sp>
        <p:nvSpPr>
          <p:cNvPr id="8" name="TextBox 7"/>
          <p:cNvSpPr txBox="1"/>
          <p:nvPr/>
        </p:nvSpPr>
        <p:spPr>
          <a:xfrm>
            <a:off x="5134591" y="2869950"/>
            <a:ext cx="2097804" cy="507831"/>
          </a:xfrm>
          <a:prstGeom prst="rect">
            <a:avLst/>
          </a:prstGeom>
          <a:noFill/>
        </p:spPr>
        <p:txBody>
          <a:bodyPr wrap="square" rtlCol="0">
            <a:spAutoFit/>
          </a:bodyPr>
          <a:lstStyle/>
          <a:p>
            <a:pPr algn="ctr"/>
            <a:r>
              <a:rPr lang="en-US" sz="1350" dirty="0">
                <a:solidFill>
                  <a:schemeClr val="bg1"/>
                </a:solidFill>
              </a:rPr>
              <a:t>5</a:t>
            </a:r>
            <a:r>
              <a:rPr lang="en-US" sz="1350" baseline="30000" dirty="0">
                <a:solidFill>
                  <a:schemeClr val="bg1"/>
                </a:solidFill>
              </a:rPr>
              <a:t>th</a:t>
            </a:r>
            <a:r>
              <a:rPr lang="en-US" sz="1350" dirty="0">
                <a:solidFill>
                  <a:schemeClr val="bg1"/>
                </a:solidFill>
              </a:rPr>
              <a:t> Avenue Church of Christ from 1926-1956</a:t>
            </a:r>
          </a:p>
        </p:txBody>
      </p:sp>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flip dir="l"/>
      </p:transition>
    </mc:Choice>
    <mc:Fallback>
      <p:transition spd="slow">
        <p:newsflash/>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675" y="99690"/>
            <a:ext cx="7163425" cy="664486"/>
          </a:xfrm>
        </p:spPr>
        <p:txBody>
          <a:bodyPr>
            <a:normAutofit fontScale="90000"/>
          </a:bodyPr>
          <a:lstStyle/>
          <a:p>
            <a:r>
              <a:rPr lang="en-US" dirty="0"/>
              <a:t>1934 – Training Church Leaders Begins</a:t>
            </a:r>
          </a:p>
        </p:txBody>
      </p:sp>
      <p:sp>
        <p:nvSpPr>
          <p:cNvPr id="7" name="TextBox 6"/>
          <p:cNvSpPr txBox="1"/>
          <p:nvPr/>
        </p:nvSpPr>
        <p:spPr>
          <a:xfrm>
            <a:off x="0" y="3976870"/>
            <a:ext cx="9144000" cy="1200329"/>
          </a:xfrm>
          <a:prstGeom prst="rect">
            <a:avLst/>
          </a:prstGeom>
          <a:noFill/>
        </p:spPr>
        <p:txBody>
          <a:bodyPr wrap="square" rtlCol="0">
            <a:spAutoFit/>
          </a:bodyPr>
          <a:lstStyle/>
          <a:p>
            <a:r>
              <a:rPr lang="en-US" dirty="0"/>
              <a:t>Jasper needing Elders, Gus Nichols began a class on Friday nights 7-9:30 or ten.  Class grew to have as many as 60 or 70 preachers attending on a Friday night. That school is still going as Gus Nichols School of Preaching, with Levi Sides directing it. </a:t>
            </a:r>
          </a:p>
        </p:txBody>
      </p:sp>
      <p:pic>
        <p:nvPicPr>
          <p:cNvPr id="10" name="Picture 9" descr="DSC00342.jpg"/>
          <p:cNvPicPr>
            <a:picLocks noChangeAspect="1"/>
          </p:cNvPicPr>
          <p:nvPr/>
        </p:nvPicPr>
        <p:blipFill>
          <a:blip r:embed="rId2"/>
          <a:stretch>
            <a:fillRect/>
          </a:stretch>
        </p:blipFill>
        <p:spPr>
          <a:xfrm>
            <a:off x="2336952" y="644604"/>
            <a:ext cx="4742081" cy="3372527"/>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flip dir="r"/>
      </p:transition>
    </mc:Choice>
    <mc:Fallback>
      <p:transition spd="slow">
        <p:newsflash/>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6009" y="0"/>
            <a:ext cx="3575604" cy="1231490"/>
          </a:xfrm>
        </p:spPr>
        <p:txBody>
          <a:bodyPr>
            <a:normAutofit/>
          </a:bodyPr>
          <a:lstStyle/>
          <a:p>
            <a:pPr>
              <a:lnSpc>
                <a:spcPct val="90000"/>
              </a:lnSpc>
            </a:pPr>
            <a:r>
              <a:rPr lang="en-US" sz="2700" dirty="0"/>
              <a:t>Increased National Awareness</a:t>
            </a:r>
          </a:p>
        </p:txBody>
      </p:sp>
      <p:pic>
        <p:nvPicPr>
          <p:cNvPr id="4" name="Picture 3">
            <a:extLst>
              <a:ext uri="{FF2B5EF4-FFF2-40B4-BE49-F238E27FC236}">
                <a16:creationId xmlns:a16="http://schemas.microsoft.com/office/drawing/2014/main" id="{38D2C597-7616-4646-99F4-11BE8937913F}"/>
              </a:ext>
            </a:extLst>
          </p:cNvPr>
          <p:cNvPicPr>
            <a:picLocks noChangeAspect="1"/>
          </p:cNvPicPr>
          <p:nvPr/>
        </p:nvPicPr>
        <p:blipFill rotWithShape="1">
          <a:blip r:embed="rId3"/>
          <a:srcRect r="-1" b="5297"/>
          <a:stretch/>
        </p:blipFill>
        <p:spPr>
          <a:xfrm>
            <a:off x="20" y="10"/>
            <a:ext cx="3475989" cy="5143490"/>
          </a:xfrm>
          <a:prstGeom prst="rect">
            <a:avLst/>
          </a:prstGeom>
        </p:spPr>
      </p:pic>
      <p:sp>
        <p:nvSpPr>
          <p:cNvPr id="3" name="Content Placeholder 2"/>
          <p:cNvSpPr>
            <a:spLocks noGrp="1"/>
          </p:cNvSpPr>
          <p:nvPr>
            <p:ph idx="1"/>
          </p:nvPr>
        </p:nvSpPr>
        <p:spPr>
          <a:xfrm>
            <a:off x="3476008" y="894522"/>
            <a:ext cx="5667971" cy="4248968"/>
          </a:xfrm>
        </p:spPr>
        <p:txBody>
          <a:bodyPr>
            <a:normAutofit lnSpcReduction="10000"/>
          </a:bodyPr>
          <a:lstStyle/>
          <a:p>
            <a:pPr>
              <a:lnSpc>
                <a:spcPct val="90000"/>
              </a:lnSpc>
            </a:pPr>
            <a:r>
              <a:rPr lang="en-US" sz="1800" dirty="0"/>
              <a:t>1934 – Moderates for C.R. Nichol in debate with Free-Will Baptist, T.D. Dixon, Boston, Ala. – GA, 12.27, p.1224</a:t>
            </a:r>
          </a:p>
          <a:p>
            <a:pPr>
              <a:lnSpc>
                <a:spcPct val="90000"/>
              </a:lnSpc>
            </a:pPr>
            <a:r>
              <a:rPr lang="en-US" sz="1800" dirty="0"/>
              <a:t>1935 – writes “The Bible And Silence” – GA, 3.1, p.224</a:t>
            </a:r>
          </a:p>
          <a:p>
            <a:pPr>
              <a:lnSpc>
                <a:spcPct val="90000"/>
              </a:lnSpc>
            </a:pPr>
            <a:r>
              <a:rPr lang="en-US" sz="1800" dirty="0"/>
              <a:t>1936 - "WHAT MUST I DO TO BE SAVED?" BY GUS NICHOLS – 32 page tract: A sermon on the plan of salvation. – GA, 2.6.1936, p.142</a:t>
            </a:r>
          </a:p>
          <a:p>
            <a:pPr>
              <a:lnSpc>
                <a:spcPct val="90000"/>
              </a:lnSpc>
            </a:pPr>
            <a:r>
              <a:rPr lang="en-US" sz="1800" dirty="0"/>
              <a:t>1937 – First Series of Special Courses At FHC – Gus Nichols attends - &amp; for next 39 years.</a:t>
            </a:r>
          </a:p>
          <a:p>
            <a:pPr>
              <a:lnSpc>
                <a:spcPct val="90000"/>
              </a:lnSpc>
            </a:pPr>
            <a:r>
              <a:rPr lang="en-US" sz="1800" dirty="0"/>
              <a:t>1941 – Handles “Query-Box Discussions” during Special Courses.</a:t>
            </a:r>
          </a:p>
          <a:p>
            <a:pPr>
              <a:lnSpc>
                <a:spcPct val="90000"/>
              </a:lnSpc>
            </a:pPr>
            <a:r>
              <a:rPr lang="en-US" sz="1800" dirty="0"/>
              <a:t>1942 – Appears Special Courses at F-HC – Jan., Memphis - Feb, Anniston, Al, - Mar. – Debates Holiness O.G. Lodge, </a:t>
            </a:r>
            <a:r>
              <a:rPr lang="en-US" sz="1800" dirty="0" err="1"/>
              <a:t>B’ham</a:t>
            </a:r>
            <a:r>
              <a:rPr lang="en-US" sz="1800" dirty="0"/>
              <a:t> in June, Debates C.V. Headrick, Baptist in Huntsville - July</a:t>
            </a:r>
          </a:p>
        </p:txBody>
      </p:sp>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dir="d"/>
      </p:transition>
    </mc:Choice>
    <mc:Fallback>
      <p:transition spd="slow">
        <p:cover dir="d"/>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2091" y="113152"/>
            <a:ext cx="2328806" cy="1488196"/>
          </a:xfrm>
        </p:spPr>
        <p:txBody>
          <a:bodyPr anchor="b">
            <a:noAutofit/>
          </a:bodyPr>
          <a:lstStyle/>
          <a:p>
            <a:pPr>
              <a:lnSpc>
                <a:spcPct val="90000"/>
              </a:lnSpc>
            </a:pPr>
            <a:r>
              <a:rPr lang="en-US" sz="2400" dirty="0"/>
              <a:t>Gospel Advocate Promotes Nichols</a:t>
            </a:r>
          </a:p>
        </p:txBody>
      </p:sp>
      <p:sp>
        <p:nvSpPr>
          <p:cNvPr id="12" name="Freeform 23">
            <a:extLst>
              <a:ext uri="{FF2B5EF4-FFF2-40B4-BE49-F238E27FC236}">
                <a16:creationId xmlns:a16="http://schemas.microsoft.com/office/drawing/2014/main" id="{6ACF6E9C-E49A-4344-80CB-398CC14F5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61082" y="0"/>
            <a:ext cx="419604" cy="2782230"/>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4" name="Rectangle 13">
            <a:extLst>
              <a:ext uri="{FF2B5EF4-FFF2-40B4-BE49-F238E27FC236}">
                <a16:creationId xmlns:a16="http://schemas.microsoft.com/office/drawing/2014/main" id="{918F8FF7-6B97-4C0C-B83F-4DC5FE5F1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5">
            <a:extLst>
              <a:ext uri="{FF2B5EF4-FFF2-40B4-BE49-F238E27FC236}">
                <a16:creationId xmlns:a16="http://schemas.microsoft.com/office/drawing/2014/main" id="{B7123E8F-C2ED-40CA-B5C9-566936A17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1053500" y="2067482"/>
            <a:ext cx="5143500" cy="1008536"/>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18" name="Rectangle 17">
            <a:extLst>
              <a:ext uri="{FF2B5EF4-FFF2-40B4-BE49-F238E27FC236}">
                <a16:creationId xmlns:a16="http://schemas.microsoft.com/office/drawing/2014/main" id="{DA9E3F00-3AA9-47B7-91B8-D4C27F0C9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239843" y="1795749"/>
            <a:ext cx="2573303" cy="3302850"/>
          </a:xfrm>
        </p:spPr>
        <p:txBody>
          <a:bodyPr>
            <a:normAutofit/>
          </a:bodyPr>
          <a:lstStyle/>
          <a:p>
            <a:pPr>
              <a:lnSpc>
                <a:spcPct val="90000"/>
              </a:lnSpc>
            </a:pPr>
            <a:r>
              <a:rPr lang="en-US" sz="1600" dirty="0"/>
              <a:t>1943, May 3-7 – Debate with C.J. Weaver (Holiness) in Huntsville, Ala., </a:t>
            </a:r>
            <a:r>
              <a:rPr lang="en-US" sz="1600" dirty="0" err="1"/>
              <a:t>Flavil</a:t>
            </a:r>
            <a:r>
              <a:rPr lang="en-US" sz="1600" dirty="0"/>
              <a:t> N. Moderator – Transcribed And Reproduced By GA – Boles, Brewer, Nichol, Woods, Promote Book</a:t>
            </a:r>
          </a:p>
          <a:p>
            <a:pPr>
              <a:lnSpc>
                <a:spcPct val="90000"/>
              </a:lnSpc>
            </a:pPr>
            <a:r>
              <a:rPr lang="en-US" sz="1600" dirty="0"/>
              <a:t>1944, GA, April 27, p.282 –  Front Page Notice</a:t>
            </a:r>
            <a:br>
              <a:rPr lang="en-US" sz="1600" dirty="0"/>
            </a:br>
            <a:endParaRPr lang="en-US" sz="1600" dirty="0"/>
          </a:p>
        </p:txBody>
      </p:sp>
      <p:pic>
        <p:nvPicPr>
          <p:cNvPr id="4" name="Picture 3"/>
          <p:cNvPicPr>
            <a:picLocks noChangeAspect="1"/>
          </p:cNvPicPr>
          <p:nvPr/>
        </p:nvPicPr>
        <p:blipFill>
          <a:blip r:embed="rId4"/>
          <a:stretch>
            <a:fillRect/>
          </a:stretch>
        </p:blipFill>
        <p:spPr>
          <a:xfrm>
            <a:off x="4414934" y="1085849"/>
            <a:ext cx="1103826" cy="1641378"/>
          </a:xfrm>
          <a:prstGeom prst="rect">
            <a:avLst/>
          </a:prstGeom>
          <a:effectLst/>
        </p:spPr>
      </p:pic>
      <p:pic>
        <p:nvPicPr>
          <p:cNvPr id="6" name="Picture 5"/>
          <p:cNvPicPr>
            <a:picLocks noChangeAspect="1"/>
          </p:cNvPicPr>
          <p:nvPr/>
        </p:nvPicPr>
        <p:blipFill>
          <a:blip r:embed="rId5"/>
          <a:stretch>
            <a:fillRect/>
          </a:stretch>
        </p:blipFill>
        <p:spPr>
          <a:xfrm>
            <a:off x="2763925" y="3071115"/>
            <a:ext cx="3383430" cy="1785698"/>
          </a:xfrm>
          <a:prstGeom prst="rect">
            <a:avLst/>
          </a:prstGeom>
          <a:effectLst/>
        </p:spPr>
      </p:pic>
      <p:pic>
        <p:nvPicPr>
          <p:cNvPr id="7" name="Picture 6">
            <a:extLst>
              <a:ext uri="{FF2B5EF4-FFF2-40B4-BE49-F238E27FC236}">
                <a16:creationId xmlns:a16="http://schemas.microsoft.com/office/drawing/2014/main" id="{F30C851D-E7D2-2744-9714-AE2DFCBEB19F}"/>
              </a:ext>
            </a:extLst>
          </p:cNvPr>
          <p:cNvPicPr>
            <a:picLocks noChangeAspect="1"/>
          </p:cNvPicPr>
          <p:nvPr/>
        </p:nvPicPr>
        <p:blipFill rotWithShape="1">
          <a:blip r:embed="rId6"/>
          <a:srcRect r="-1" b="5297"/>
          <a:stretch/>
        </p:blipFill>
        <p:spPr>
          <a:xfrm>
            <a:off x="6317410" y="1085849"/>
            <a:ext cx="2317331" cy="3429001"/>
          </a:xfrm>
          <a:prstGeom prst="rect">
            <a:avLst/>
          </a:prstGeom>
          <a:effectLst/>
        </p:spPr>
      </p:pic>
      <p:sp>
        <p:nvSpPr>
          <p:cNvPr id="5" name="TextBox 4"/>
          <p:cNvSpPr txBox="1"/>
          <p:nvPr/>
        </p:nvSpPr>
        <p:spPr>
          <a:xfrm>
            <a:off x="4414934" y="2563090"/>
            <a:ext cx="1103826" cy="164137"/>
          </a:xfrm>
          <a:prstGeom prst="rect">
            <a:avLst/>
          </a:prstGeom>
          <a:solidFill>
            <a:srgbClr val="000000">
              <a:alpha val="50000"/>
            </a:srgbClr>
          </a:solidFill>
          <a:ln>
            <a:noFill/>
          </a:ln>
        </p:spPr>
        <p:txBody>
          <a:bodyPr wrap="square" rtlCol="0">
            <a:normAutofit/>
          </a:bodyPr>
          <a:lstStyle/>
          <a:p>
            <a:pPr algn="ctr">
              <a:lnSpc>
                <a:spcPct val="90000"/>
              </a:lnSpc>
              <a:spcAft>
                <a:spcPts val="600"/>
              </a:spcAft>
            </a:pPr>
            <a:r>
              <a:rPr lang="en-US" sz="500">
                <a:solidFill>
                  <a:srgbClr val="FFFFFF"/>
                </a:solidFill>
              </a:rPr>
              <a:t>B.C. </a:t>
            </a:r>
            <a:r>
              <a:rPr lang="en-US" sz="500" err="1">
                <a:solidFill>
                  <a:srgbClr val="FFFFFF"/>
                </a:solidFill>
              </a:rPr>
              <a:t>Goodpasture</a:t>
            </a:r>
            <a:endParaRPr lang="en-US" sz="500">
              <a:solidFill>
                <a:srgbClr val="FFFFFF"/>
              </a:solidFill>
            </a:endParaRPr>
          </a:p>
        </p:txBody>
      </p:sp>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p:transition>
    </mc:Choice>
    <mc:Fallback>
      <p:transition spd="slow">
        <p:cov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32"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095172"/>
            <a:ext cx="2604045" cy="619449"/>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p:cNvSpPr>
            <a:spLocks noGrp="1"/>
          </p:cNvSpPr>
          <p:nvPr>
            <p:ph type="title"/>
          </p:nvPr>
        </p:nvSpPr>
        <p:spPr>
          <a:xfrm>
            <a:off x="486697" y="471950"/>
            <a:ext cx="6939116" cy="762490"/>
          </a:xfrm>
        </p:spPr>
        <p:txBody>
          <a:bodyPr>
            <a:normAutofit/>
          </a:bodyPr>
          <a:lstStyle/>
          <a:p>
            <a:r>
              <a:rPr lang="en-US" dirty="0"/>
              <a:t>Years Of Expansion</a:t>
            </a:r>
          </a:p>
        </p:txBody>
      </p:sp>
      <p:sp>
        <p:nvSpPr>
          <p:cNvPr id="26" name="Rectangle 25">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43223"/>
            <a:ext cx="9144313" cy="22002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321550"/>
            <a:ext cx="9143772" cy="2101850"/>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3" name="Content Placeholder 2"/>
          <p:cNvSpPr>
            <a:spLocks noGrp="1"/>
          </p:cNvSpPr>
          <p:nvPr>
            <p:ph idx="1"/>
          </p:nvPr>
        </p:nvSpPr>
        <p:spPr>
          <a:xfrm>
            <a:off x="0" y="1714620"/>
            <a:ext cx="4840356" cy="3428879"/>
          </a:xfrm>
        </p:spPr>
        <p:txBody>
          <a:bodyPr>
            <a:normAutofit lnSpcReduction="10000"/>
          </a:bodyPr>
          <a:lstStyle/>
          <a:p>
            <a:pPr>
              <a:lnSpc>
                <a:spcPct val="90000"/>
              </a:lnSpc>
            </a:pPr>
            <a:r>
              <a:rPr lang="en-US" sz="2000" dirty="0">
                <a:solidFill>
                  <a:schemeClr val="bg1"/>
                </a:solidFill>
              </a:rPr>
              <a:t>1945 – January, Begins Appearing On DLC Lectures</a:t>
            </a:r>
          </a:p>
          <a:p>
            <a:pPr lvl="1">
              <a:lnSpc>
                <a:spcPct val="90000"/>
              </a:lnSpc>
            </a:pPr>
            <a:r>
              <a:rPr lang="en-US" sz="1800" dirty="0">
                <a:solidFill>
                  <a:schemeClr val="bg1"/>
                </a:solidFill>
              </a:rPr>
              <a:t>Articles by Gus Nichols appearing in most issues of Gospel Advocate</a:t>
            </a:r>
          </a:p>
          <a:p>
            <a:pPr>
              <a:lnSpc>
                <a:spcPct val="90000"/>
              </a:lnSpc>
            </a:pPr>
            <a:r>
              <a:rPr lang="en-US" sz="2000" dirty="0">
                <a:solidFill>
                  <a:schemeClr val="bg1"/>
                </a:solidFill>
              </a:rPr>
              <a:t>1946 – Begins Holding Meetings As Far As Texas“</a:t>
            </a:r>
          </a:p>
          <a:p>
            <a:pPr>
              <a:lnSpc>
                <a:spcPct val="90000"/>
              </a:lnSpc>
            </a:pPr>
            <a:r>
              <a:rPr lang="en-US" sz="2000" dirty="0">
                <a:solidFill>
                  <a:schemeClr val="bg1"/>
                </a:solidFill>
              </a:rPr>
              <a:t>1946, Feb. 7 – H. Leo Boles Dies.  “I reached the conclusion some years ago that Brother Boles was the greatest man known to me in all the brotherhood.” – GN, GA, 3.28.</a:t>
            </a:r>
          </a:p>
        </p:txBody>
      </p:sp>
      <p:pic>
        <p:nvPicPr>
          <p:cNvPr id="5" name="Picture 4">
            <a:extLst>
              <a:ext uri="{FF2B5EF4-FFF2-40B4-BE49-F238E27FC236}">
                <a16:creationId xmlns:a16="http://schemas.microsoft.com/office/drawing/2014/main" id="{596F8DD2-3876-FA49-B248-5E3F9E242048}"/>
              </a:ext>
            </a:extLst>
          </p:cNvPr>
          <p:cNvPicPr>
            <a:picLocks noChangeAspect="1"/>
          </p:cNvPicPr>
          <p:nvPr/>
        </p:nvPicPr>
        <p:blipFill>
          <a:blip r:embed="rId4"/>
          <a:stretch>
            <a:fillRect/>
          </a:stretch>
        </p:blipFill>
        <p:spPr>
          <a:xfrm>
            <a:off x="4757876" y="2060267"/>
            <a:ext cx="4335212" cy="2590289"/>
          </a:xfrm>
          <a:prstGeom prst="rect">
            <a:avLst/>
          </a:prstGeom>
          <a:effectLst/>
        </p:spPr>
      </p:pic>
      <p:sp>
        <p:nvSpPr>
          <p:cNvPr id="6" name="Rectangle 5">
            <a:extLst>
              <a:ext uri="{FF2B5EF4-FFF2-40B4-BE49-F238E27FC236}">
                <a16:creationId xmlns:a16="http://schemas.microsoft.com/office/drawing/2014/main" id="{5AEB38B4-6035-C64F-8BE9-4CD599F4ABAB}"/>
              </a:ext>
            </a:extLst>
          </p:cNvPr>
          <p:cNvSpPr/>
          <p:nvPr/>
        </p:nvSpPr>
        <p:spPr>
          <a:xfrm>
            <a:off x="4840355" y="4553984"/>
            <a:ext cx="4572000" cy="646331"/>
          </a:xfrm>
          <a:prstGeom prst="rect">
            <a:avLst/>
          </a:prstGeom>
        </p:spPr>
        <p:txBody>
          <a:bodyPr>
            <a:spAutoFit/>
          </a:bodyPr>
          <a:lstStyle/>
          <a:p>
            <a:pPr algn="ctr"/>
            <a:r>
              <a:rPr lang="en-US" dirty="0">
                <a:solidFill>
                  <a:srgbClr val="211D1E"/>
                </a:solidFill>
                <a:latin typeface="Calibri" panose="020F0502020204030204" pitchFamily="34" charset="0"/>
              </a:rPr>
              <a:t>Gus Nichols and A. J. Kerr (son-in-law) </a:t>
            </a:r>
          </a:p>
          <a:p>
            <a:pPr algn="ctr"/>
            <a:r>
              <a:rPr lang="en-US" dirty="0">
                <a:solidFill>
                  <a:srgbClr val="211D1E"/>
                </a:solidFill>
                <a:latin typeface="Calibri" panose="020F0502020204030204" pitchFamily="34" charset="0"/>
              </a:rPr>
              <a:t>at J. W. McGarvey's Grave</a:t>
            </a:r>
            <a:endParaRPr lang="en-US" dirty="0">
              <a:solidFill>
                <a:srgbClr val="211D1E"/>
              </a:solidFill>
              <a:effectLst/>
              <a:latin typeface="Calibri" panose="020F0502020204030204" pitchFamily="34" charset="0"/>
            </a:endParaRPr>
          </a:p>
        </p:txBody>
      </p:sp>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dir="r"/>
      </p:transition>
    </mc:Choice>
    <mc:Fallback>
      <p:transition spd="slow">
        <p:cover dir="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“Words Of Truth” On Radio - 1946</a:t>
            </a:r>
          </a:p>
        </p:txBody>
      </p:sp>
      <p:sp>
        <p:nvSpPr>
          <p:cNvPr id="3" name="Content Placeholder 2"/>
          <p:cNvSpPr>
            <a:spLocks noGrp="1"/>
          </p:cNvSpPr>
          <p:nvPr>
            <p:ph idx="1"/>
          </p:nvPr>
        </p:nvSpPr>
        <p:spPr>
          <a:xfrm>
            <a:off x="4697973" y="1200151"/>
            <a:ext cx="4174565" cy="3394472"/>
          </a:xfrm>
        </p:spPr>
        <p:txBody>
          <a:bodyPr>
            <a:normAutofit/>
          </a:bodyPr>
          <a:lstStyle/>
          <a:p>
            <a:r>
              <a:rPr lang="en-US" sz="2000" dirty="0"/>
              <a:t>New Radio Station In Jasper, Alabama WWWB1360</a:t>
            </a:r>
          </a:p>
          <a:p>
            <a:r>
              <a:rPr lang="en-US" sz="2000" dirty="0"/>
              <a:t>Walter Will Bankhead told Nichols that he was starting a new radio station. Nichols told him he wanted to be on the air the first day.</a:t>
            </a:r>
          </a:p>
          <a:p>
            <a:r>
              <a:rPr lang="en-US" sz="2000" dirty="0"/>
              <a:t>The Gospel Broadcast began at the 3rd hour. 11.2.46</a:t>
            </a:r>
          </a:p>
        </p:txBody>
      </p:sp>
      <p:pic>
        <p:nvPicPr>
          <p:cNvPr id="4" name="Picture 3" descr="radio01a.jpg"/>
          <p:cNvPicPr>
            <a:picLocks noChangeAspect="1"/>
          </p:cNvPicPr>
          <p:nvPr/>
        </p:nvPicPr>
        <p:blipFill>
          <a:blip r:embed="rId3"/>
          <a:stretch>
            <a:fillRect/>
          </a:stretch>
        </p:blipFill>
        <p:spPr>
          <a:xfrm>
            <a:off x="1353003" y="1333062"/>
            <a:ext cx="3344971" cy="3043816"/>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dir="u"/>
      </p:transition>
    </mc:Choice>
    <mc:Fallback>
      <p:transition spd="slow">
        <p:cover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5775" y="339538"/>
            <a:ext cx="3573920" cy="1050398"/>
          </a:xfrm>
        </p:spPr>
        <p:txBody>
          <a:bodyPr>
            <a:normAutofit/>
          </a:bodyPr>
          <a:lstStyle/>
          <a:p>
            <a:pPr>
              <a:lnSpc>
                <a:spcPct val="90000"/>
              </a:lnSpc>
            </a:pPr>
            <a:r>
              <a:rPr lang="en-US" dirty="0"/>
              <a:t>Humble Beginnings</a:t>
            </a:r>
          </a:p>
        </p:txBody>
      </p:sp>
      <p:pic>
        <p:nvPicPr>
          <p:cNvPr id="11" name="Picture 10" descr="A room with a wooden bench&#10;&#10;Description automatically generated">
            <a:extLst>
              <a:ext uri="{FF2B5EF4-FFF2-40B4-BE49-F238E27FC236}">
                <a16:creationId xmlns:a16="http://schemas.microsoft.com/office/drawing/2014/main" id="{C7B765C4-1FB8-CB40-98FC-E1340CDBF1BA}"/>
              </a:ext>
            </a:extLst>
          </p:cNvPr>
          <p:cNvPicPr>
            <a:picLocks noChangeAspect="1"/>
          </p:cNvPicPr>
          <p:nvPr/>
        </p:nvPicPr>
        <p:blipFill rotWithShape="1">
          <a:blip r:embed="rId4"/>
          <a:srcRect t="6777" r="1" b="18114"/>
          <a:stretch/>
        </p:blipFill>
        <p:spPr>
          <a:xfrm>
            <a:off x="4577567" y="10"/>
            <a:ext cx="4565278" cy="2571737"/>
          </a:xfrm>
          <a:prstGeom prst="rect">
            <a:avLst/>
          </a:prstGeom>
        </p:spPr>
      </p:pic>
      <p:sp>
        <p:nvSpPr>
          <p:cNvPr id="26" name="Rectangle 25">
            <a:extLst>
              <a:ext uri="{FF2B5EF4-FFF2-40B4-BE49-F238E27FC236}">
                <a16:creationId xmlns:a16="http://schemas.microsoft.com/office/drawing/2014/main" id="{CE14FBD6-A8E7-4AAF-914D-B7E8BE5961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0" y="1539688"/>
            <a:ext cx="4328931" cy="3603812"/>
          </a:xfrm>
        </p:spPr>
        <p:txBody>
          <a:bodyPr>
            <a:normAutofit/>
          </a:bodyPr>
          <a:lstStyle/>
          <a:p>
            <a:r>
              <a:rPr lang="en-US" sz="2000" dirty="0"/>
              <a:t>Born January 12, 1892 </a:t>
            </a:r>
          </a:p>
          <a:p>
            <a:r>
              <a:rPr lang="en-US" sz="2000" dirty="0"/>
              <a:t>Rural Walker County, Alabama</a:t>
            </a:r>
          </a:p>
          <a:p>
            <a:r>
              <a:rPr lang="en-US" sz="2000" dirty="0"/>
              <a:t>The oldest of 10 children</a:t>
            </a:r>
          </a:p>
          <a:p>
            <a:r>
              <a:rPr lang="en-US" sz="2000" dirty="0"/>
              <a:t>Attended one-room school on Iron Mountain a few winters</a:t>
            </a:r>
          </a:p>
          <a:p>
            <a:r>
              <a:rPr lang="en-US" sz="2000" dirty="0"/>
              <a:t>Raised among the Baptists</a:t>
            </a:r>
          </a:p>
          <a:p>
            <a:r>
              <a:rPr lang="en-US" sz="2000" dirty="0"/>
              <a:t>Taught truth by cousin - </a:t>
            </a:r>
            <a:br>
              <a:rPr lang="en-US" sz="2000" dirty="0"/>
            </a:br>
            <a:r>
              <a:rPr lang="en-US" sz="2000" dirty="0"/>
              <a:t>			Larkin </a:t>
            </a:r>
            <a:r>
              <a:rPr lang="en-US" sz="2000" dirty="0" err="1"/>
              <a:t>Wyers</a:t>
            </a:r>
            <a:endParaRPr lang="en-US" sz="2000" dirty="0"/>
          </a:p>
          <a:p>
            <a:r>
              <a:rPr lang="en-US" sz="2000" dirty="0"/>
              <a:t>1908 - Joined the Baptists At 16</a:t>
            </a:r>
          </a:p>
        </p:txBody>
      </p:sp>
      <p:pic>
        <p:nvPicPr>
          <p:cNvPr id="9" name="Picture 8" descr="1940 singing school, baptist singing01.jpg">
            <a:extLst>
              <a:ext uri="{FF2B5EF4-FFF2-40B4-BE49-F238E27FC236}">
                <a16:creationId xmlns:a16="http://schemas.microsoft.com/office/drawing/2014/main" id="{EE529BBD-A101-8445-8B74-927686D8944C}"/>
              </a:ext>
            </a:extLst>
          </p:cNvPr>
          <p:cNvPicPr>
            <a:picLocks noChangeAspect="1"/>
          </p:cNvPicPr>
          <p:nvPr/>
        </p:nvPicPr>
        <p:blipFill rotWithShape="1">
          <a:blip r:embed="rId5"/>
          <a:srcRect t="1184" r="-2" b="-2"/>
          <a:stretch/>
        </p:blipFill>
        <p:spPr>
          <a:xfrm>
            <a:off x="4577567" y="2571749"/>
            <a:ext cx="4565278" cy="2571405"/>
          </a:xfrm>
          <a:prstGeom prst="rect">
            <a:avLst/>
          </a:prstGeom>
        </p:spPr>
      </p:pic>
    </p:spTree>
    <p:extLst>
      <p:ext uri="{BB962C8B-B14F-4D97-AF65-F5344CB8AC3E}">
        <p14:creationId xmlns:p14="http://schemas.microsoft.com/office/powerpoint/2010/main" val="909847669"/>
      </p:ext>
    </p:extLst>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dir="d"/>
      </p:transition>
    </mc:Choice>
    <mc:Fallback>
      <p:transition spd="slow">
        <p:cover dir="d"/>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“Words Of Truth” On Radio - 1946</a:t>
            </a:r>
          </a:p>
        </p:txBody>
      </p:sp>
      <p:sp>
        <p:nvSpPr>
          <p:cNvPr id="3" name="Content Placeholder 2"/>
          <p:cNvSpPr>
            <a:spLocks noGrp="1"/>
          </p:cNvSpPr>
          <p:nvPr>
            <p:ph idx="1"/>
          </p:nvPr>
        </p:nvSpPr>
        <p:spPr>
          <a:xfrm>
            <a:off x="719528" y="1200151"/>
            <a:ext cx="3889849" cy="3394472"/>
          </a:xfrm>
        </p:spPr>
        <p:txBody>
          <a:bodyPr>
            <a:normAutofit/>
          </a:bodyPr>
          <a:lstStyle/>
          <a:p>
            <a:r>
              <a:rPr lang="en-US" sz="2400" dirty="0"/>
              <a:t>Later a second broadcast at the noon hour - 1956</a:t>
            </a:r>
          </a:p>
          <a:p>
            <a:r>
              <a:rPr lang="en-US" sz="2400" dirty="0"/>
              <a:t>Broadcast still going with Levi Sides – In its 74th year</a:t>
            </a:r>
            <a:r>
              <a:rPr lang="en-US" sz="2000" dirty="0"/>
              <a:t>.</a:t>
            </a:r>
          </a:p>
        </p:txBody>
      </p:sp>
      <p:pic>
        <p:nvPicPr>
          <p:cNvPr id="4" name="Picture 3" descr="radio02a.jpg"/>
          <p:cNvPicPr>
            <a:picLocks noChangeAspect="1"/>
          </p:cNvPicPr>
          <p:nvPr/>
        </p:nvPicPr>
        <p:blipFill>
          <a:blip r:embed="rId3"/>
          <a:stretch>
            <a:fillRect/>
          </a:stretch>
        </p:blipFill>
        <p:spPr>
          <a:xfrm>
            <a:off x="4844321" y="1027035"/>
            <a:ext cx="3048723" cy="3740703"/>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flip dir="r"/>
      </p:transition>
    </mc:Choice>
    <mc:Fallback>
      <p:transition spd="slow">
        <p:newsflash/>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29986" y="471949"/>
            <a:ext cx="4007403" cy="1231490"/>
          </a:xfrm>
        </p:spPr>
        <p:txBody>
          <a:bodyPr>
            <a:normAutofit/>
          </a:bodyPr>
          <a:lstStyle/>
          <a:p>
            <a:r>
              <a:rPr lang="en-US" dirty="0"/>
              <a:t>Years Of Expansion</a:t>
            </a:r>
          </a:p>
        </p:txBody>
      </p:sp>
      <p:sp>
        <p:nvSpPr>
          <p:cNvPr id="3" name="Content Placeholder 2"/>
          <p:cNvSpPr>
            <a:spLocks noGrp="1"/>
          </p:cNvSpPr>
          <p:nvPr>
            <p:ph idx="1"/>
          </p:nvPr>
        </p:nvSpPr>
        <p:spPr>
          <a:xfrm>
            <a:off x="3529985" y="1328738"/>
            <a:ext cx="5471139" cy="3671888"/>
          </a:xfrm>
        </p:spPr>
        <p:txBody>
          <a:bodyPr>
            <a:normAutofit fontScale="92500"/>
          </a:bodyPr>
          <a:lstStyle/>
          <a:p>
            <a:r>
              <a:rPr lang="en-US" sz="2400" dirty="0"/>
              <a:t>1948 – Publishes “Sermons” – 66 short sermons coming from newspaper articles – GA, 3.25 p.305</a:t>
            </a:r>
          </a:p>
          <a:p>
            <a:r>
              <a:rPr lang="en-US" sz="2150" dirty="0"/>
              <a:t>1948 – Assigned Queries Department Editor at GA, taking over from G.C. Brewer, GA, 12.2 p.1156 – 25 years</a:t>
            </a:r>
          </a:p>
          <a:p>
            <a:r>
              <a:rPr lang="en-US" sz="2400" dirty="0"/>
              <a:t>1949 – Publishes “Sermons” v.2 – May</a:t>
            </a:r>
          </a:p>
          <a:p>
            <a:r>
              <a:rPr lang="en-US" sz="2400" dirty="0"/>
              <a:t>1949 – Founding Board Member for </a:t>
            </a:r>
            <a:r>
              <a:rPr lang="en-US" sz="2400" dirty="0" err="1"/>
              <a:t>Childhaven</a:t>
            </a:r>
            <a:r>
              <a:rPr lang="en-US" sz="2400" dirty="0"/>
              <a:t>, Cullman, Alabama.</a:t>
            </a:r>
          </a:p>
        </p:txBody>
      </p:sp>
      <p:pic>
        <p:nvPicPr>
          <p:cNvPr id="5" name="Picture 4">
            <a:extLst>
              <a:ext uri="{FF2B5EF4-FFF2-40B4-BE49-F238E27FC236}">
                <a16:creationId xmlns:a16="http://schemas.microsoft.com/office/drawing/2014/main" id="{509685D9-9055-C843-B02A-49F722F75759}"/>
              </a:ext>
            </a:extLst>
          </p:cNvPr>
          <p:cNvPicPr>
            <a:picLocks noChangeAspect="1"/>
          </p:cNvPicPr>
          <p:nvPr/>
        </p:nvPicPr>
        <p:blipFill>
          <a:blip r:embed="rId3"/>
          <a:stretch>
            <a:fillRect/>
          </a:stretch>
        </p:blipFill>
        <p:spPr>
          <a:xfrm>
            <a:off x="263654" y="0"/>
            <a:ext cx="2775050" cy="5143500"/>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flip dir="l"/>
      </p:transition>
    </mc:Choice>
    <mc:Fallback>
      <p:transition spd="slow">
        <p:newsflash/>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7" y="471949"/>
            <a:ext cx="4641143" cy="1216741"/>
          </a:xfrm>
        </p:spPr>
        <p:txBody>
          <a:bodyPr>
            <a:normAutofit/>
          </a:bodyPr>
          <a:lstStyle/>
          <a:p>
            <a:r>
              <a:rPr lang="en-US" dirty="0"/>
              <a:t>1950,51 – Years Of Debate</a:t>
            </a:r>
          </a:p>
        </p:txBody>
      </p:sp>
      <p:sp>
        <p:nvSpPr>
          <p:cNvPr id="3" name="Content Placeholder 2"/>
          <p:cNvSpPr>
            <a:spLocks noGrp="1"/>
          </p:cNvSpPr>
          <p:nvPr>
            <p:ph idx="1"/>
          </p:nvPr>
        </p:nvSpPr>
        <p:spPr>
          <a:xfrm>
            <a:off x="259727" y="1688689"/>
            <a:ext cx="5162151" cy="3299999"/>
          </a:xfrm>
        </p:spPr>
        <p:txBody>
          <a:bodyPr>
            <a:normAutofit lnSpcReduction="10000"/>
          </a:bodyPr>
          <a:lstStyle/>
          <a:p>
            <a:r>
              <a:rPr lang="en-US" sz="1800" dirty="0"/>
              <a:t>May 15-19 – Nichols debates D.L. Welch (Holiness-Pentecostal) Pensacola, Florida.</a:t>
            </a:r>
          </a:p>
          <a:p>
            <a:r>
              <a:rPr lang="en-US" sz="1800" dirty="0"/>
              <a:t>June 26-29 – Nichols debates Wes </a:t>
            </a:r>
            <a:r>
              <a:rPr lang="en-US" sz="1800" dirty="0" err="1"/>
              <a:t>Busbee</a:t>
            </a:r>
            <a:r>
              <a:rPr lang="en-US" sz="1800" dirty="0"/>
              <a:t> (Pentecostal) in Meridian, Mississippi </a:t>
            </a:r>
          </a:p>
          <a:p>
            <a:r>
              <a:rPr lang="en-US" sz="1800" dirty="0"/>
              <a:t>July 20 – Baptizes William Woodson </a:t>
            </a:r>
          </a:p>
          <a:p>
            <a:r>
              <a:rPr lang="en-US" sz="1800" dirty="0"/>
              <a:t>September 11-15 – Nichols vs. J.D. Holder (Primitive Baptist – in Medina, Tennessee (3000 in attendance)</a:t>
            </a:r>
          </a:p>
          <a:p>
            <a:r>
              <a:rPr lang="en-US" sz="1800" dirty="0"/>
              <a:t>1951, February 20-23 – D.L. Welch – (Pentecostal) Montgomery City Auditorium (debates Welch 5 times)</a:t>
            </a:r>
          </a:p>
          <a:p>
            <a:endParaRPr lang="en-US" sz="1800" dirty="0"/>
          </a:p>
        </p:txBody>
      </p:sp>
      <p:sp>
        <p:nvSpPr>
          <p:cNvPr id="9" name="Freeform 31">
            <a:extLst>
              <a:ext uri="{FF2B5EF4-FFF2-40B4-BE49-F238E27FC236}">
                <a16:creationId xmlns:a16="http://schemas.microsoft.com/office/drawing/2014/main" id="{C89FDD9F-84AD-4824-89D2-9E286F56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1980" y="0"/>
            <a:ext cx="419604" cy="2782230"/>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1" name="Rectangle 10">
            <a:extLst>
              <a:ext uri="{FF2B5EF4-FFF2-40B4-BE49-F238E27FC236}">
                <a16:creationId xmlns:a16="http://schemas.microsoft.com/office/drawing/2014/main" id="{0AFF99B9-09FA-411A-8B54-D714B2EE9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7403" y="0"/>
            <a:ext cx="304691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
            <a:extLst>
              <a:ext uri="{FF2B5EF4-FFF2-40B4-BE49-F238E27FC236}">
                <a16:creationId xmlns:a16="http://schemas.microsoft.com/office/drawing/2014/main" id="{7E6CE931-52B0-4AD0-991F-0648E313B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354398" y="2067482"/>
            <a:ext cx="5143500" cy="1008536"/>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4" name="Picture 3" descr="A person wearing a suit and tie&#10;&#10;Description automatically generated">
            <a:extLst>
              <a:ext uri="{FF2B5EF4-FFF2-40B4-BE49-F238E27FC236}">
                <a16:creationId xmlns:a16="http://schemas.microsoft.com/office/drawing/2014/main" id="{A2DABC6D-9AA4-354B-9E00-47C5A7449D70}"/>
              </a:ext>
            </a:extLst>
          </p:cNvPr>
          <p:cNvPicPr>
            <a:picLocks noChangeAspect="1"/>
          </p:cNvPicPr>
          <p:nvPr/>
        </p:nvPicPr>
        <p:blipFill>
          <a:blip r:embed="rId3"/>
          <a:stretch>
            <a:fillRect/>
          </a:stretch>
        </p:blipFill>
        <p:spPr>
          <a:xfrm>
            <a:off x="6579771" y="485773"/>
            <a:ext cx="1595771" cy="4171951"/>
          </a:xfrm>
          <a:prstGeom prst="rect">
            <a:avLst/>
          </a:prstGeom>
          <a:effectLst/>
        </p:spPr>
      </p:pic>
      <p:sp>
        <p:nvSpPr>
          <p:cNvPr id="15" name="Rectangle 14">
            <a:extLst>
              <a:ext uri="{FF2B5EF4-FFF2-40B4-BE49-F238E27FC236}">
                <a16:creationId xmlns:a16="http://schemas.microsoft.com/office/drawing/2014/main" id="{D138FED9-7840-470D-BB14-BF4696AD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flip dir="r"/>
      </p:transition>
    </mc:Choice>
    <mc:Fallback>
      <p:transition spd="slow">
        <p:newsflash/>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29986" y="471949"/>
            <a:ext cx="4007403" cy="1231490"/>
          </a:xfrm>
        </p:spPr>
        <p:txBody>
          <a:bodyPr>
            <a:normAutofit/>
          </a:bodyPr>
          <a:lstStyle/>
          <a:p>
            <a:r>
              <a:rPr lang="en-US"/>
              <a:t>Proposed Debate With R.H. Boll</a:t>
            </a:r>
            <a:endParaRPr lang="en-US" dirty="0"/>
          </a:p>
        </p:txBody>
      </p:sp>
      <p:pic>
        <p:nvPicPr>
          <p:cNvPr id="5" name="Picture 4">
            <a:extLst>
              <a:ext uri="{FF2B5EF4-FFF2-40B4-BE49-F238E27FC236}">
                <a16:creationId xmlns:a16="http://schemas.microsoft.com/office/drawing/2014/main" id="{B20CDCEF-1AA8-1A4F-AB1B-44C072F96B5F}"/>
              </a:ext>
            </a:extLst>
          </p:cNvPr>
          <p:cNvPicPr>
            <a:picLocks noChangeAspect="1"/>
          </p:cNvPicPr>
          <p:nvPr/>
        </p:nvPicPr>
        <p:blipFill rotWithShape="1">
          <a:blip r:embed="rId4"/>
          <a:srcRect l="15040" r="10980" b="2"/>
          <a:stretch/>
        </p:blipFill>
        <p:spPr>
          <a:xfrm>
            <a:off x="20" y="10"/>
            <a:ext cx="3044191" cy="5143490"/>
          </a:xfrm>
          <a:prstGeom prst="rect">
            <a:avLst/>
          </a:prstGeom>
        </p:spPr>
      </p:pic>
      <p:sp>
        <p:nvSpPr>
          <p:cNvPr id="3" name="Content Placeholder 2"/>
          <p:cNvSpPr>
            <a:spLocks noGrp="1"/>
          </p:cNvSpPr>
          <p:nvPr>
            <p:ph idx="1"/>
          </p:nvPr>
        </p:nvSpPr>
        <p:spPr>
          <a:xfrm>
            <a:off x="3529986" y="1828800"/>
            <a:ext cx="5486692" cy="3183038"/>
          </a:xfrm>
        </p:spPr>
        <p:txBody>
          <a:bodyPr>
            <a:normAutofit/>
          </a:bodyPr>
          <a:lstStyle/>
          <a:p>
            <a:r>
              <a:rPr lang="en-US" sz="2000" dirty="0"/>
              <a:t>Debate on Premillennialism set for July, 1952 between R.H. Boll and Gus Nichols. Boll backs out at last minute, sending Frank M. Mullins of Dallas, Texas to fill in.</a:t>
            </a:r>
          </a:p>
          <a:p>
            <a:r>
              <a:rPr lang="en-US" sz="2000" dirty="0"/>
              <a:t>Speaks on the Abilene Christian Lectures for the first time – December 8-12, 1952</a:t>
            </a:r>
          </a:p>
          <a:p>
            <a:r>
              <a:rPr lang="en-US" sz="2000" dirty="0"/>
              <a:t>1953 – Montgomery Bible School is renamed Alabama Christian College at suggestion of GN</a:t>
            </a:r>
          </a:p>
          <a:p>
            <a:pPr>
              <a:buNone/>
            </a:pPr>
            <a:endParaRPr lang="en-US" sz="2000" dirty="0"/>
          </a:p>
        </p:txBody>
      </p:sp>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dir="d"/>
      </p:transition>
    </mc:Choice>
    <mc:Fallback>
      <p:transition spd="slow">
        <p:cover dir="d"/>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6581" y="471949"/>
            <a:ext cx="2480808" cy="1231490"/>
          </a:xfrm>
        </p:spPr>
        <p:txBody>
          <a:bodyPr>
            <a:normAutofit/>
          </a:bodyPr>
          <a:lstStyle/>
          <a:p>
            <a:pPr>
              <a:lnSpc>
                <a:spcPct val="90000"/>
              </a:lnSpc>
            </a:pPr>
            <a:r>
              <a:rPr lang="en-US" sz="2700"/>
              <a:t>Promoting Gospel Advocate</a:t>
            </a:r>
          </a:p>
        </p:txBody>
      </p:sp>
      <p:pic>
        <p:nvPicPr>
          <p:cNvPr id="5" name="Picture 4" descr="ga comm iss01.jpg">
            <a:extLst>
              <a:ext uri="{FF2B5EF4-FFF2-40B4-BE49-F238E27FC236}">
                <a16:creationId xmlns:a16="http://schemas.microsoft.com/office/drawing/2014/main" id="{B4C63DFF-692D-6346-ABE8-CA18F50AB09E}"/>
              </a:ext>
            </a:extLst>
          </p:cNvPr>
          <p:cNvPicPr>
            <a:picLocks noChangeAspect="1"/>
          </p:cNvPicPr>
          <p:nvPr/>
        </p:nvPicPr>
        <p:blipFill rotWithShape="1">
          <a:blip r:embed="rId4"/>
          <a:srcRect t="13071" r="-2" b="-2"/>
          <a:stretch/>
        </p:blipFill>
        <p:spPr>
          <a:xfrm>
            <a:off x="-1" y="10"/>
            <a:ext cx="4570804" cy="5143490"/>
          </a:xfrm>
          <a:prstGeom prst="rect">
            <a:avLst/>
          </a:prstGeom>
        </p:spPr>
      </p:pic>
      <p:sp>
        <p:nvSpPr>
          <p:cNvPr id="3" name="Content Placeholder 2"/>
          <p:cNvSpPr>
            <a:spLocks noGrp="1"/>
          </p:cNvSpPr>
          <p:nvPr>
            <p:ph idx="1"/>
          </p:nvPr>
        </p:nvSpPr>
        <p:spPr>
          <a:xfrm>
            <a:off x="5056581" y="1828800"/>
            <a:ext cx="3944544" cy="3114675"/>
          </a:xfrm>
        </p:spPr>
        <p:txBody>
          <a:bodyPr>
            <a:normAutofit/>
          </a:bodyPr>
          <a:lstStyle/>
          <a:p>
            <a:pPr>
              <a:lnSpc>
                <a:spcPct val="90000"/>
              </a:lnSpc>
            </a:pPr>
            <a:r>
              <a:rPr lang="en-US" sz="2000" dirty="0"/>
              <a:t>Begins sending reports of subscriptions as early as 1948,49</a:t>
            </a:r>
          </a:p>
          <a:p>
            <a:pPr>
              <a:lnSpc>
                <a:spcPct val="90000"/>
              </a:lnSpc>
            </a:pPr>
            <a:r>
              <a:rPr lang="en-US" sz="2000" dirty="0"/>
              <a:t>1955 – 100</a:t>
            </a:r>
            <a:r>
              <a:rPr lang="en-US" sz="2000" baseline="30000" dirty="0"/>
              <a:t>th</a:t>
            </a:r>
            <a:r>
              <a:rPr lang="en-US" sz="2000" dirty="0"/>
              <a:t> Annual Gospel Advocate Dinner – Standing ovations for Gus Nichols, G.C. Brewer &amp; B.C. Goodpasture</a:t>
            </a:r>
          </a:p>
          <a:p>
            <a:pPr>
              <a:lnSpc>
                <a:spcPct val="90000"/>
              </a:lnSpc>
            </a:pPr>
            <a:r>
              <a:rPr lang="en-US" sz="2000" dirty="0"/>
              <a:t>Began program to promote 100k new subs.</a:t>
            </a:r>
          </a:p>
          <a:p>
            <a:pPr>
              <a:lnSpc>
                <a:spcPct val="90000"/>
              </a:lnSpc>
              <a:buNone/>
            </a:pPr>
            <a:endParaRPr lang="en-US" sz="2000" dirty="0"/>
          </a:p>
        </p:txBody>
      </p:sp>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p:transition>
    </mc:Choice>
    <mc:Fallback>
      <p:transition spd="slow">
        <p:cov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Gus &amp; Matilda Nichols</a:t>
            </a:r>
            <a:br>
              <a:rPr lang="en-US" sz="3200" dirty="0"/>
            </a:br>
            <a:r>
              <a:rPr lang="en-US" sz="3200" dirty="0"/>
              <a:t>after 42 years of marriage</a:t>
            </a:r>
          </a:p>
        </p:txBody>
      </p:sp>
      <p:pic>
        <p:nvPicPr>
          <p:cNvPr id="4" name="Content Placeholder 3" descr="fiftieth anniversary01a.jpg"/>
          <p:cNvPicPr>
            <a:picLocks noGrp="1" noChangeAspect="1"/>
          </p:cNvPicPr>
          <p:nvPr>
            <p:ph idx="1"/>
          </p:nvPr>
        </p:nvPicPr>
        <p:blipFill>
          <a:blip r:embed="rId2"/>
          <a:stretch>
            <a:fillRect/>
          </a:stretch>
        </p:blipFill>
        <p:spPr>
          <a:xfrm>
            <a:off x="3968613" y="1389936"/>
            <a:ext cx="4457973" cy="3146425"/>
          </a:xfrm>
        </p:spPr>
      </p:pic>
      <p:sp>
        <p:nvSpPr>
          <p:cNvPr id="5" name="TextBox 4"/>
          <p:cNvSpPr txBox="1"/>
          <p:nvPr/>
        </p:nvSpPr>
        <p:spPr>
          <a:xfrm>
            <a:off x="263364" y="2870005"/>
            <a:ext cx="4285904" cy="338554"/>
          </a:xfrm>
          <a:prstGeom prst="rect">
            <a:avLst/>
          </a:prstGeom>
          <a:noFill/>
        </p:spPr>
        <p:txBody>
          <a:bodyPr wrap="square" rtlCol="0">
            <a:spAutoFit/>
          </a:bodyPr>
          <a:lstStyle/>
          <a:p>
            <a:pPr algn="ctr"/>
            <a:r>
              <a:rPr lang="en-US" sz="1600" dirty="0"/>
              <a:t>GA- May 19, 1955, p.386</a:t>
            </a:r>
          </a:p>
        </p:txBody>
      </p:sp>
      <p:pic>
        <p:nvPicPr>
          <p:cNvPr id="8" name="Picture 7">
            <a:extLst>
              <a:ext uri="{FF2B5EF4-FFF2-40B4-BE49-F238E27FC236}">
                <a16:creationId xmlns:a16="http://schemas.microsoft.com/office/drawing/2014/main" id="{FD6DBA35-1433-AB4A-B35F-423F8507D74B}"/>
              </a:ext>
            </a:extLst>
          </p:cNvPr>
          <p:cNvPicPr>
            <a:picLocks noChangeAspect="1"/>
          </p:cNvPicPr>
          <p:nvPr/>
        </p:nvPicPr>
        <p:blipFill>
          <a:blip r:embed="rId3"/>
          <a:stretch>
            <a:fillRect/>
          </a:stretch>
        </p:blipFill>
        <p:spPr>
          <a:xfrm>
            <a:off x="0" y="4102100"/>
            <a:ext cx="6197600" cy="1041400"/>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dir="r"/>
      </p:transition>
    </mc:Choice>
    <mc:Fallback>
      <p:transition spd="slow">
        <p:cover dir="r"/>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1956</a:t>
            </a:r>
          </a:p>
        </p:txBody>
      </p:sp>
      <p:sp>
        <p:nvSpPr>
          <p:cNvPr id="3" name="Content Placeholder 2"/>
          <p:cNvSpPr>
            <a:spLocks noGrp="1"/>
          </p:cNvSpPr>
          <p:nvPr>
            <p:ph idx="1"/>
          </p:nvPr>
        </p:nvSpPr>
        <p:spPr>
          <a:xfrm>
            <a:off x="1485900" y="4031727"/>
            <a:ext cx="6172200" cy="985780"/>
          </a:xfrm>
        </p:spPr>
        <p:txBody>
          <a:bodyPr>
            <a:normAutofit/>
          </a:bodyPr>
          <a:lstStyle/>
          <a:p>
            <a:r>
              <a:rPr lang="en-US" sz="2400" dirty="0"/>
              <a:t>5</a:t>
            </a:r>
            <a:r>
              <a:rPr lang="en-US" sz="2400" baseline="30000" dirty="0"/>
              <a:t>th</a:t>
            </a:r>
            <a:r>
              <a:rPr lang="en-US" sz="2400" dirty="0"/>
              <a:t> Ave Church of Christ becomes 6</a:t>
            </a:r>
            <a:r>
              <a:rPr lang="en-US" sz="2400" baseline="30000" dirty="0"/>
              <a:t>th</a:t>
            </a:r>
            <a:r>
              <a:rPr lang="en-US" sz="2400" dirty="0"/>
              <a:t> Avenue at the cost of $215k</a:t>
            </a:r>
          </a:p>
        </p:txBody>
      </p:sp>
      <p:pic>
        <p:nvPicPr>
          <p:cNvPr id="4" name="Picture 3" descr="DSC00372.jpg"/>
          <p:cNvPicPr>
            <a:picLocks noChangeAspect="1"/>
          </p:cNvPicPr>
          <p:nvPr/>
        </p:nvPicPr>
        <p:blipFill>
          <a:blip r:embed="rId2"/>
          <a:stretch>
            <a:fillRect/>
          </a:stretch>
        </p:blipFill>
        <p:spPr>
          <a:xfrm>
            <a:off x="2391076" y="864737"/>
            <a:ext cx="3975812" cy="2981859"/>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dir="u"/>
      </p:transition>
    </mc:Choice>
    <mc:Fallback>
      <p:transition spd="slow">
        <p:cover dir="u"/>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26" y="17803"/>
            <a:ext cx="6172200" cy="857250"/>
          </a:xfrm>
        </p:spPr>
        <p:txBody>
          <a:bodyPr>
            <a:normAutofit/>
          </a:bodyPr>
          <a:lstStyle/>
          <a:p>
            <a:r>
              <a:rPr lang="en-US" sz="4000" dirty="0"/>
              <a:t>The Promoter Rewarded</a:t>
            </a:r>
          </a:p>
        </p:txBody>
      </p:sp>
      <p:sp>
        <p:nvSpPr>
          <p:cNvPr id="3" name="Content Placeholder 2"/>
          <p:cNvSpPr>
            <a:spLocks noGrp="1"/>
          </p:cNvSpPr>
          <p:nvPr>
            <p:ph idx="1"/>
          </p:nvPr>
        </p:nvSpPr>
        <p:spPr>
          <a:xfrm>
            <a:off x="119921" y="857251"/>
            <a:ext cx="4167265" cy="3954278"/>
          </a:xfrm>
        </p:spPr>
        <p:txBody>
          <a:bodyPr>
            <a:normAutofit/>
          </a:bodyPr>
          <a:lstStyle/>
          <a:p>
            <a:r>
              <a:rPr lang="en-US" sz="2000" dirty="0"/>
              <a:t>1962 – Ira North/Gus Nichols Sub. Challenge – Won by North at 4,761, GN, 3,838. North won $100, but gives it toward a Holy Lands trip for GN. B.C.G. matches contribution</a:t>
            </a:r>
          </a:p>
          <a:p>
            <a:r>
              <a:rPr lang="en-US" sz="2000" dirty="0"/>
              <a:t>February – Gus Nichols </a:t>
            </a:r>
            <a:r>
              <a:rPr lang="en-US" sz="2000" dirty="0" err="1"/>
              <a:t>Apprec</a:t>
            </a:r>
            <a:r>
              <a:rPr lang="en-US" sz="2000" dirty="0"/>
              <a:t>. Dinner- F-HC </a:t>
            </a:r>
            <a:r>
              <a:rPr lang="en-US" sz="2000" dirty="0" err="1"/>
              <a:t>Lect’s</a:t>
            </a:r>
            <a:r>
              <a:rPr lang="en-US" sz="2000" dirty="0"/>
              <a:t>. </a:t>
            </a:r>
          </a:p>
          <a:p>
            <a:r>
              <a:rPr lang="en-US" sz="2000" dirty="0"/>
              <a:t>May 5 – Depart for Holy Lands Trip – Returned June 12. </a:t>
            </a:r>
          </a:p>
        </p:txBody>
      </p:sp>
      <p:pic>
        <p:nvPicPr>
          <p:cNvPr id="4" name="Picture 3" descr="ga,1956,p411a.jpg"/>
          <p:cNvPicPr>
            <a:picLocks noChangeAspect="1"/>
          </p:cNvPicPr>
          <p:nvPr/>
        </p:nvPicPr>
        <p:blipFill>
          <a:blip r:embed="rId2"/>
          <a:srcRect b="19085"/>
          <a:stretch>
            <a:fillRect/>
          </a:stretch>
        </p:blipFill>
        <p:spPr>
          <a:xfrm>
            <a:off x="4473468" y="1222209"/>
            <a:ext cx="3850916" cy="2602986"/>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dir="r"/>
      </p:transition>
    </mc:Choice>
    <mc:Fallback>
      <p:transition spd="slow">
        <p:cover dir="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Words Of Truth - 1962</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972880" y="1259641"/>
            <a:ext cx="6076950" cy="287655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84143"/>
            <a:ext cx="6172200" cy="857250"/>
          </a:xfrm>
        </p:spPr>
        <p:txBody>
          <a:bodyPr/>
          <a:lstStyle/>
          <a:p>
            <a:r>
              <a:rPr lang="en-US" dirty="0"/>
              <a:t>Jasper Bible School - 1965</a:t>
            </a:r>
          </a:p>
        </p:txBody>
      </p:sp>
      <p:sp>
        <p:nvSpPr>
          <p:cNvPr id="3" name="Content Placeholder 2"/>
          <p:cNvSpPr>
            <a:spLocks noGrp="1"/>
          </p:cNvSpPr>
          <p:nvPr>
            <p:ph idx="1"/>
          </p:nvPr>
        </p:nvSpPr>
        <p:spPr>
          <a:xfrm>
            <a:off x="1419453" y="4218245"/>
            <a:ext cx="6172200" cy="873026"/>
          </a:xfrm>
        </p:spPr>
        <p:txBody>
          <a:bodyPr>
            <a:normAutofit/>
          </a:bodyPr>
          <a:lstStyle/>
          <a:p>
            <a:r>
              <a:rPr lang="en-US" dirty="0"/>
              <a:t>Saturday School begins at Jasper with Franklin Camp/W.A. Black/Gus N./Douglas Harris/Glen Posey/Paul Wylie/Marlin Howard – An outgrowth of Friday night sessions.</a:t>
            </a:r>
          </a:p>
          <a:p>
            <a:pPr>
              <a:buNone/>
            </a:pPr>
            <a:endParaRPr lang="en-US" dirty="0"/>
          </a:p>
          <a:p>
            <a:endParaRPr lang="en-US" dirty="0"/>
          </a:p>
        </p:txBody>
      </p:sp>
      <p:pic>
        <p:nvPicPr>
          <p:cNvPr id="4" name="Picture 3"/>
          <p:cNvPicPr>
            <a:picLocks noChangeAspect="1"/>
          </p:cNvPicPr>
          <p:nvPr/>
        </p:nvPicPr>
        <p:blipFill>
          <a:blip r:embed="rId2"/>
          <a:stretch>
            <a:fillRect/>
          </a:stretch>
        </p:blipFill>
        <p:spPr>
          <a:xfrm>
            <a:off x="1638300" y="890588"/>
            <a:ext cx="5867400" cy="3362325"/>
          </a:xfrm>
          <a:prstGeom prst="rect">
            <a:avLst/>
          </a:prstGeom>
        </p:spPr>
      </p:pic>
      <p:pic>
        <p:nvPicPr>
          <p:cNvPr id="5" name="Picture 4" descr="Gus Nichols.jpg"/>
          <p:cNvPicPr>
            <a:picLocks noChangeAspect="1"/>
          </p:cNvPicPr>
          <p:nvPr/>
        </p:nvPicPr>
        <p:blipFill>
          <a:blip r:embed="rId3"/>
          <a:stretch>
            <a:fillRect/>
          </a:stretch>
        </p:blipFill>
        <p:spPr>
          <a:xfrm>
            <a:off x="1364080" y="755293"/>
            <a:ext cx="1139429" cy="1523585"/>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flip dir="r"/>
      </p:transition>
    </mc:Choice>
    <mc:Fallback>
      <p:transition spd="slow">
        <p:newsflash/>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760" y="92079"/>
            <a:ext cx="6784340" cy="612012"/>
          </a:xfrm>
        </p:spPr>
        <p:txBody>
          <a:bodyPr/>
          <a:lstStyle/>
          <a:p>
            <a:r>
              <a:rPr lang="en-US" dirty="0"/>
              <a:t>A Young Man Of Talent &amp; Promise</a:t>
            </a:r>
          </a:p>
        </p:txBody>
      </p:sp>
      <p:sp>
        <p:nvSpPr>
          <p:cNvPr id="3" name="Content Placeholder 2"/>
          <p:cNvSpPr>
            <a:spLocks noGrp="1"/>
          </p:cNvSpPr>
          <p:nvPr>
            <p:ph idx="1"/>
          </p:nvPr>
        </p:nvSpPr>
        <p:spPr>
          <a:xfrm>
            <a:off x="248161" y="896239"/>
            <a:ext cx="3986734" cy="3557710"/>
          </a:xfrm>
        </p:spPr>
        <p:txBody>
          <a:bodyPr>
            <a:normAutofit lnSpcReduction="10000"/>
          </a:bodyPr>
          <a:lstStyle/>
          <a:p>
            <a:r>
              <a:rPr lang="en-US" sz="2000" dirty="0"/>
              <a:t>Could play any instrument &amp; memorized Showalter’s Rudiments Of Music</a:t>
            </a:r>
          </a:p>
          <a:p>
            <a:r>
              <a:rPr lang="en-US" sz="2000" dirty="0"/>
              <a:t>Taught Singing Schools with uncle, Sam </a:t>
            </a:r>
            <a:r>
              <a:rPr lang="en-US" sz="2000" dirty="0" err="1"/>
              <a:t>Wyers</a:t>
            </a:r>
            <a:r>
              <a:rPr lang="en-US" sz="2000" dirty="0"/>
              <a:t> </a:t>
            </a:r>
          </a:p>
          <a:p>
            <a:r>
              <a:rPr lang="en-US" sz="2000" dirty="0"/>
              <a:t> 1909 – At Iron Mountain School where Nichols obeyed the gospel under C.A. Wheeler</a:t>
            </a:r>
          </a:p>
          <a:p>
            <a:r>
              <a:rPr lang="en-US" sz="2000" dirty="0"/>
              <a:t> 1912 – Finished 7</a:t>
            </a:r>
            <a:r>
              <a:rPr lang="en-US" sz="2000" baseline="30000" dirty="0"/>
              <a:t>th</a:t>
            </a:r>
            <a:r>
              <a:rPr lang="en-US" sz="2000" dirty="0"/>
              <a:t>, 8</a:t>
            </a:r>
            <a:r>
              <a:rPr lang="en-US" sz="2000" baseline="30000" dirty="0"/>
              <a:t>th</a:t>
            </a:r>
            <a:r>
              <a:rPr lang="en-US" sz="2000" dirty="0"/>
              <a:t>, 9</a:t>
            </a:r>
            <a:r>
              <a:rPr lang="en-US" sz="2000" baseline="30000" dirty="0"/>
              <a:t>th</a:t>
            </a:r>
            <a:r>
              <a:rPr lang="en-US" sz="2000" dirty="0"/>
              <a:t> grades in 6 wks.</a:t>
            </a:r>
          </a:p>
        </p:txBody>
      </p:sp>
      <p:pic>
        <p:nvPicPr>
          <p:cNvPr id="10" name="Picture 9" descr="C.A.Wheeler &amp; Bible.jpg"/>
          <p:cNvPicPr>
            <a:picLocks noChangeAspect="1"/>
          </p:cNvPicPr>
          <p:nvPr/>
        </p:nvPicPr>
        <p:blipFill>
          <a:blip r:embed="rId3"/>
          <a:stretch>
            <a:fillRect/>
          </a:stretch>
        </p:blipFill>
        <p:spPr>
          <a:xfrm>
            <a:off x="6821368" y="576876"/>
            <a:ext cx="2074471" cy="3925347"/>
          </a:xfrm>
          <a:prstGeom prst="rect">
            <a:avLst/>
          </a:prstGeom>
        </p:spPr>
      </p:pic>
      <p:sp>
        <p:nvSpPr>
          <p:cNvPr id="5" name="TextBox 4">
            <a:extLst>
              <a:ext uri="{FF2B5EF4-FFF2-40B4-BE49-F238E27FC236}">
                <a16:creationId xmlns:a16="http://schemas.microsoft.com/office/drawing/2014/main" id="{721538E6-03B3-6642-8B55-D064968FA042}"/>
              </a:ext>
            </a:extLst>
          </p:cNvPr>
          <p:cNvSpPr txBox="1"/>
          <p:nvPr/>
        </p:nvSpPr>
        <p:spPr>
          <a:xfrm>
            <a:off x="6769135" y="4497169"/>
            <a:ext cx="2276585" cy="646331"/>
          </a:xfrm>
          <a:prstGeom prst="rect">
            <a:avLst/>
          </a:prstGeom>
          <a:noFill/>
        </p:spPr>
        <p:txBody>
          <a:bodyPr wrap="none" rtlCol="0">
            <a:spAutoFit/>
          </a:bodyPr>
          <a:lstStyle/>
          <a:p>
            <a:pPr algn="ctr"/>
            <a:r>
              <a:rPr lang="en-US" dirty="0"/>
              <a:t>Charlie A. Wheeler</a:t>
            </a:r>
          </a:p>
          <a:p>
            <a:pPr algn="ctr"/>
            <a:r>
              <a:rPr lang="en-US" dirty="0"/>
              <a:t>1851-1937</a:t>
            </a:r>
          </a:p>
        </p:txBody>
      </p:sp>
      <p:grpSp>
        <p:nvGrpSpPr>
          <p:cNvPr id="13" name="Group 12">
            <a:extLst>
              <a:ext uri="{FF2B5EF4-FFF2-40B4-BE49-F238E27FC236}">
                <a16:creationId xmlns:a16="http://schemas.microsoft.com/office/drawing/2014/main" id="{D97EA15A-6EA5-244A-9D7C-0FA85DB5D47C}"/>
              </a:ext>
            </a:extLst>
          </p:cNvPr>
          <p:cNvGrpSpPr/>
          <p:nvPr/>
        </p:nvGrpSpPr>
        <p:grpSpPr>
          <a:xfrm>
            <a:off x="4332544" y="586393"/>
            <a:ext cx="2454430" cy="4421708"/>
            <a:chOff x="3460233" y="457026"/>
            <a:chExt cx="2556777" cy="4560305"/>
          </a:xfrm>
        </p:grpSpPr>
        <p:pic>
          <p:nvPicPr>
            <p:cNvPr id="14" name="Picture 13">
              <a:extLst>
                <a:ext uri="{FF2B5EF4-FFF2-40B4-BE49-F238E27FC236}">
                  <a16:creationId xmlns:a16="http://schemas.microsoft.com/office/drawing/2014/main" id="{F7D0DCB7-91C6-564E-AA6A-2D827681A4C2}"/>
                </a:ext>
              </a:extLst>
            </p:cNvPr>
            <p:cNvPicPr>
              <a:picLocks noChangeAspect="1"/>
            </p:cNvPicPr>
            <p:nvPr/>
          </p:nvPicPr>
          <p:blipFill rotWithShape="1">
            <a:blip r:embed="rId4"/>
            <a:srcRect l="12936" r="8037" b="2"/>
            <a:stretch/>
          </p:blipFill>
          <p:spPr>
            <a:xfrm>
              <a:off x="3460233" y="457026"/>
              <a:ext cx="2556777" cy="4229097"/>
            </a:xfrm>
            <a:prstGeom prst="rect">
              <a:avLst/>
            </a:prstGeom>
            <a:effectLst>
              <a:outerShdw blurRad="50800" dist="38100" dir="5400000" algn="t" rotWithShape="0">
                <a:prstClr val="black">
                  <a:alpha val="43000"/>
                </a:prstClr>
              </a:outerShdw>
            </a:effectLst>
          </p:spPr>
        </p:pic>
        <p:sp>
          <p:nvSpPr>
            <p:cNvPr id="15" name="TextBox 14">
              <a:extLst>
                <a:ext uri="{FF2B5EF4-FFF2-40B4-BE49-F238E27FC236}">
                  <a16:creationId xmlns:a16="http://schemas.microsoft.com/office/drawing/2014/main" id="{CE4C4D29-BEDB-8A4F-87A0-C4762DF8515A}"/>
                </a:ext>
              </a:extLst>
            </p:cNvPr>
            <p:cNvSpPr txBox="1"/>
            <p:nvPr/>
          </p:nvSpPr>
          <p:spPr>
            <a:xfrm>
              <a:off x="3709675" y="4636422"/>
              <a:ext cx="2194434" cy="380909"/>
            </a:xfrm>
            <a:prstGeom prst="rect">
              <a:avLst/>
            </a:prstGeom>
            <a:noFill/>
          </p:spPr>
          <p:txBody>
            <a:bodyPr wrap="square" rtlCol="0">
              <a:spAutoFit/>
            </a:bodyPr>
            <a:lstStyle/>
            <a:p>
              <a:r>
                <a:rPr lang="en-US" dirty="0"/>
                <a:t>Gus At 20 </a:t>
              </a:r>
              <a:r>
                <a:rPr lang="en-US" dirty="0" err="1"/>
                <a:t>yrs</a:t>
              </a:r>
              <a:r>
                <a:rPr lang="en-US" dirty="0"/>
                <a:t> old</a:t>
              </a:r>
            </a:p>
          </p:txBody>
        </p:sp>
      </p:grpSp>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p:transition>
    </mc:Choice>
    <mc:Fallback>
      <p:transition spd="slow">
        <p:cove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634604"/>
            <a:ext cx="6172200" cy="857250"/>
          </a:xfrm>
        </p:spPr>
        <p:txBody>
          <a:bodyPr/>
          <a:lstStyle/>
          <a:p>
            <a:r>
              <a:rPr lang="en-US" sz="3600" dirty="0"/>
              <a:t>The Accolades</a:t>
            </a:r>
          </a:p>
        </p:txBody>
      </p:sp>
      <p:sp>
        <p:nvSpPr>
          <p:cNvPr id="3" name="Content Placeholder 2"/>
          <p:cNvSpPr>
            <a:spLocks noGrp="1"/>
          </p:cNvSpPr>
          <p:nvPr>
            <p:ph idx="1"/>
          </p:nvPr>
        </p:nvSpPr>
        <p:spPr>
          <a:xfrm>
            <a:off x="419725" y="2203553"/>
            <a:ext cx="8469442" cy="2823033"/>
          </a:xfrm>
        </p:spPr>
        <p:txBody>
          <a:bodyPr>
            <a:normAutofit fontScale="92500" lnSpcReduction="10000"/>
          </a:bodyPr>
          <a:lstStyle/>
          <a:p>
            <a:r>
              <a:rPr lang="en-US" sz="2400" dirty="0"/>
              <a:t>1963 – Christian Service Award – conferred by Pepperdine University</a:t>
            </a:r>
          </a:p>
          <a:p>
            <a:r>
              <a:rPr lang="en-US" sz="2400" dirty="0"/>
              <a:t>1964 – Honorary Doctor of Laws degree conferred upon by Magic Valley Christian College</a:t>
            </a:r>
          </a:p>
          <a:p>
            <a:r>
              <a:rPr lang="en-US" sz="2400" dirty="0"/>
              <a:t>1969 – Alabama Christian builds $400,000 library. Named, Gus Nichols Library (June 6)</a:t>
            </a:r>
          </a:p>
          <a:p>
            <a:r>
              <a:rPr lang="en-US" sz="2400" dirty="0"/>
              <a:t>1969 – Honorary Doctor of Law degree conferred upon by Oklahoma Christian College</a:t>
            </a:r>
          </a:p>
        </p:txBody>
      </p:sp>
      <p:pic>
        <p:nvPicPr>
          <p:cNvPr id="4" name="Picture 3" descr="Gus Nichols.jpg"/>
          <p:cNvPicPr>
            <a:picLocks noChangeAspect="1"/>
          </p:cNvPicPr>
          <p:nvPr/>
        </p:nvPicPr>
        <p:blipFill>
          <a:blip r:embed="rId2"/>
          <a:stretch>
            <a:fillRect/>
          </a:stretch>
        </p:blipFill>
        <p:spPr>
          <a:xfrm>
            <a:off x="153008" y="301436"/>
            <a:ext cx="1139429" cy="1523585"/>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dir="d"/>
      </p:transition>
    </mc:Choice>
    <mc:Fallback>
      <p:transition spd="slow">
        <p:cover dir="d"/>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95219"/>
            <a:ext cx="6172200" cy="768723"/>
          </a:xfrm>
        </p:spPr>
        <p:txBody>
          <a:bodyPr>
            <a:normAutofit fontScale="90000"/>
          </a:bodyPr>
          <a:lstStyle/>
          <a:p>
            <a:r>
              <a:rPr lang="en-US" dirty="0"/>
              <a:t>Gus Nichols Library And Learning Center- 1969</a:t>
            </a:r>
          </a:p>
        </p:txBody>
      </p:sp>
      <p:sp>
        <p:nvSpPr>
          <p:cNvPr id="3" name="Content Placeholder 2"/>
          <p:cNvSpPr>
            <a:spLocks noGrp="1"/>
          </p:cNvSpPr>
          <p:nvPr>
            <p:ph idx="1"/>
          </p:nvPr>
        </p:nvSpPr>
        <p:spPr>
          <a:xfrm>
            <a:off x="434715" y="4255017"/>
            <a:ext cx="8259580" cy="773342"/>
          </a:xfrm>
        </p:spPr>
        <p:txBody>
          <a:bodyPr>
            <a:normAutofit lnSpcReduction="10000"/>
          </a:bodyPr>
          <a:lstStyle/>
          <a:p>
            <a:r>
              <a:rPr lang="en-US" sz="2400" dirty="0"/>
              <a:t>Alabama Christian builds a new library at cost of $400,000.00, naming it Gus Nichols Library</a:t>
            </a:r>
          </a:p>
        </p:txBody>
      </p:sp>
      <p:pic>
        <p:nvPicPr>
          <p:cNvPr id="6" name="Picture 5" descr="library01.jpg"/>
          <p:cNvPicPr>
            <a:picLocks noChangeAspect="1"/>
          </p:cNvPicPr>
          <p:nvPr/>
        </p:nvPicPr>
        <p:blipFill>
          <a:blip r:embed="rId2"/>
          <a:stretch>
            <a:fillRect/>
          </a:stretch>
        </p:blipFill>
        <p:spPr>
          <a:xfrm>
            <a:off x="1514974" y="981604"/>
            <a:ext cx="3548489" cy="3273413"/>
          </a:xfrm>
          <a:prstGeom prst="rect">
            <a:avLst/>
          </a:prstGeom>
        </p:spPr>
      </p:pic>
      <p:pic>
        <p:nvPicPr>
          <p:cNvPr id="7" name="Picture 6" descr="library02.jpg"/>
          <p:cNvPicPr>
            <a:picLocks noChangeAspect="1"/>
          </p:cNvPicPr>
          <p:nvPr/>
        </p:nvPicPr>
        <p:blipFill>
          <a:blip r:embed="rId3">
            <a:lum bright="-25000"/>
          </a:blip>
          <a:stretch>
            <a:fillRect/>
          </a:stretch>
        </p:blipFill>
        <p:spPr>
          <a:xfrm>
            <a:off x="5366127" y="1164793"/>
            <a:ext cx="2011922" cy="2189072"/>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p:transition>
    </mc:Choice>
    <mc:Fallback>
      <p:transition spd="slow">
        <p:cove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Accolades</a:t>
            </a:r>
          </a:p>
        </p:txBody>
      </p:sp>
      <p:sp>
        <p:nvSpPr>
          <p:cNvPr id="5" name="Content Placeholder 4"/>
          <p:cNvSpPr>
            <a:spLocks noGrp="1"/>
          </p:cNvSpPr>
          <p:nvPr>
            <p:ph idx="1"/>
          </p:nvPr>
        </p:nvSpPr>
        <p:spPr>
          <a:xfrm>
            <a:off x="224852" y="1214203"/>
            <a:ext cx="8349522" cy="3792512"/>
          </a:xfrm>
        </p:spPr>
        <p:txBody>
          <a:bodyPr>
            <a:normAutofit/>
          </a:bodyPr>
          <a:lstStyle/>
          <a:p>
            <a:r>
              <a:rPr lang="en-US" sz="2400" dirty="0" err="1"/>
              <a:t>Andrha</a:t>
            </a:r>
            <a:r>
              <a:rPr lang="en-US" sz="2400" dirty="0"/>
              <a:t> Pradesh, India, Preacher’s </a:t>
            </a:r>
            <a:br>
              <a:rPr lang="en-US" sz="2400" dirty="0"/>
            </a:br>
            <a:r>
              <a:rPr lang="en-US" sz="2400" dirty="0"/>
              <a:t>School Library Names Gus Nichols Lib.</a:t>
            </a:r>
          </a:p>
          <a:p>
            <a:r>
              <a:rPr lang="en-US" sz="2400" dirty="0" err="1"/>
              <a:t>Childhaven</a:t>
            </a:r>
            <a:r>
              <a:rPr lang="en-US" sz="2400" dirty="0"/>
              <a:t>, Named Gus Nichols Cottage</a:t>
            </a:r>
          </a:p>
          <a:p>
            <a:r>
              <a:rPr lang="en-US" sz="2400" dirty="0"/>
              <a:t>1957 – Award For Outstanding Christian Service – From Freed-Hardeman Alumni Assoc.</a:t>
            </a:r>
          </a:p>
          <a:p>
            <a:r>
              <a:rPr lang="en-US" sz="2400" dirty="0"/>
              <a:t>1963 – Outstanding Christian Service Award from Pepperdine University</a:t>
            </a:r>
          </a:p>
          <a:p>
            <a:r>
              <a:rPr lang="en-US" sz="2400" dirty="0"/>
              <a:t>1976 – Effective Communications Award – (Posthumously) from Abilene Christian</a:t>
            </a:r>
          </a:p>
          <a:p>
            <a:pPr>
              <a:buNone/>
            </a:pPr>
            <a:endParaRPr lang="en-US" sz="2400" dirty="0"/>
          </a:p>
        </p:txBody>
      </p:sp>
      <p:pic>
        <p:nvPicPr>
          <p:cNvPr id="6" name="Picture 5" descr="Nicholsgus02b.jpg"/>
          <p:cNvPicPr>
            <a:picLocks noChangeAspect="1"/>
          </p:cNvPicPr>
          <p:nvPr/>
        </p:nvPicPr>
        <p:blipFill>
          <a:blip r:embed="rId2"/>
          <a:stretch>
            <a:fillRect/>
          </a:stretch>
        </p:blipFill>
        <p:spPr>
          <a:xfrm>
            <a:off x="6653387" y="182445"/>
            <a:ext cx="1179785" cy="2035411"/>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dir="r"/>
      </p:transition>
    </mc:Choice>
    <mc:Fallback>
      <p:transition spd="slow">
        <p:cover dir="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39839"/>
            <a:ext cx="6172200" cy="458592"/>
          </a:xfrm>
        </p:spPr>
        <p:txBody>
          <a:bodyPr>
            <a:normAutofit fontScale="90000"/>
          </a:bodyPr>
          <a:lstStyle/>
          <a:p>
            <a:r>
              <a:rPr lang="en-US" dirty="0"/>
              <a:t>Mid-20th Century “</a:t>
            </a:r>
            <a:r>
              <a:rPr lang="en-US" dirty="0" err="1"/>
              <a:t>Powerpoint</a:t>
            </a:r>
            <a:r>
              <a:rPr lang="en-US" dirty="0"/>
              <a:t>”</a:t>
            </a:r>
          </a:p>
        </p:txBody>
      </p:sp>
      <p:pic>
        <p:nvPicPr>
          <p:cNvPr id="4" name="Picture 3" descr="nichols_105.jpg"/>
          <p:cNvPicPr>
            <a:picLocks noChangeAspect="1"/>
          </p:cNvPicPr>
          <p:nvPr/>
        </p:nvPicPr>
        <p:blipFill>
          <a:blip r:embed="rId3"/>
          <a:stretch>
            <a:fillRect/>
          </a:stretch>
        </p:blipFill>
        <p:spPr>
          <a:xfrm>
            <a:off x="1143000" y="599244"/>
            <a:ext cx="6858000" cy="4555332"/>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dir="u"/>
      </p:transition>
    </mc:Choice>
    <mc:Fallback>
      <p:transition spd="slow">
        <p:cover dir="u"/>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39839"/>
            <a:ext cx="6172200" cy="458592"/>
          </a:xfrm>
        </p:spPr>
        <p:txBody>
          <a:bodyPr>
            <a:normAutofit fontScale="90000"/>
          </a:bodyPr>
          <a:lstStyle/>
          <a:p>
            <a:r>
              <a:rPr lang="en-US" dirty="0"/>
              <a:t>Mid-20th Century “</a:t>
            </a:r>
            <a:r>
              <a:rPr lang="en-US" dirty="0" err="1"/>
              <a:t>Powerpoint</a:t>
            </a:r>
            <a:r>
              <a:rPr lang="en-US" dirty="0"/>
              <a:t>”</a:t>
            </a:r>
          </a:p>
        </p:txBody>
      </p:sp>
      <p:pic>
        <p:nvPicPr>
          <p:cNvPr id="5" name="Picture 4" descr="nichols_106.jpg"/>
          <p:cNvPicPr>
            <a:picLocks noChangeAspect="1"/>
          </p:cNvPicPr>
          <p:nvPr/>
        </p:nvPicPr>
        <p:blipFill>
          <a:blip r:embed="rId2"/>
          <a:stretch>
            <a:fillRect/>
          </a:stretch>
        </p:blipFill>
        <p:spPr>
          <a:xfrm>
            <a:off x="1143000" y="588169"/>
            <a:ext cx="6858000" cy="4555331"/>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flip dir="r"/>
      </p:transition>
    </mc:Choice>
    <mc:Fallback>
      <p:transition spd="slow">
        <p:newsflash/>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39839"/>
            <a:ext cx="6172200" cy="458592"/>
          </a:xfrm>
        </p:spPr>
        <p:txBody>
          <a:bodyPr>
            <a:normAutofit fontScale="90000"/>
          </a:bodyPr>
          <a:lstStyle/>
          <a:p>
            <a:r>
              <a:rPr lang="en-US" dirty="0"/>
              <a:t>“Mid-20th Century </a:t>
            </a:r>
            <a:r>
              <a:rPr lang="en-US" dirty="0" err="1"/>
              <a:t>Powerpoint</a:t>
            </a:r>
            <a:r>
              <a:rPr lang="en-US" dirty="0"/>
              <a:t>”</a:t>
            </a:r>
          </a:p>
        </p:txBody>
      </p:sp>
      <p:pic>
        <p:nvPicPr>
          <p:cNvPr id="4" name="Picture 3" descr="nichols_113.jpg"/>
          <p:cNvPicPr>
            <a:picLocks noChangeAspect="1"/>
          </p:cNvPicPr>
          <p:nvPr/>
        </p:nvPicPr>
        <p:blipFill>
          <a:blip r:embed="rId2"/>
          <a:stretch>
            <a:fillRect/>
          </a:stretch>
        </p:blipFill>
        <p:spPr>
          <a:xfrm>
            <a:off x="1917789" y="542494"/>
            <a:ext cx="5271985" cy="4601006"/>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flip dir="l"/>
      </p:transition>
    </mc:Choice>
    <mc:Fallback>
      <p:transition spd="slow">
        <p:newsflash/>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39839"/>
            <a:ext cx="6172200" cy="458592"/>
          </a:xfrm>
        </p:spPr>
        <p:txBody>
          <a:bodyPr>
            <a:normAutofit fontScale="90000"/>
          </a:bodyPr>
          <a:lstStyle/>
          <a:p>
            <a:r>
              <a:rPr lang="en-US" dirty="0"/>
              <a:t>“Mid-20th Century </a:t>
            </a:r>
            <a:r>
              <a:rPr lang="en-US" dirty="0" err="1"/>
              <a:t>Powerpoint</a:t>
            </a:r>
            <a:r>
              <a:rPr lang="en-US" dirty="0"/>
              <a:t>”</a:t>
            </a:r>
          </a:p>
        </p:txBody>
      </p:sp>
      <p:pic>
        <p:nvPicPr>
          <p:cNvPr id="5" name="Picture 4" descr="nichols_115.jpg"/>
          <p:cNvPicPr>
            <a:picLocks noChangeAspect="1"/>
          </p:cNvPicPr>
          <p:nvPr/>
        </p:nvPicPr>
        <p:blipFill>
          <a:blip r:embed="rId2"/>
          <a:stretch>
            <a:fillRect/>
          </a:stretch>
        </p:blipFill>
        <p:spPr>
          <a:xfrm>
            <a:off x="1871419" y="603378"/>
            <a:ext cx="5484482" cy="4495819"/>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flip dir="r"/>
      </p:transition>
    </mc:Choice>
    <mc:Fallback>
      <p:transition spd="slow">
        <p:newsflash/>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734" y="149648"/>
            <a:ext cx="7253366" cy="857250"/>
          </a:xfrm>
        </p:spPr>
        <p:txBody>
          <a:bodyPr/>
          <a:lstStyle/>
          <a:p>
            <a:r>
              <a:rPr lang="en-US" dirty="0"/>
              <a:t>More Accolades</a:t>
            </a:r>
          </a:p>
        </p:txBody>
      </p:sp>
      <p:sp>
        <p:nvSpPr>
          <p:cNvPr id="5" name="Content Placeholder 4"/>
          <p:cNvSpPr>
            <a:spLocks noGrp="1"/>
          </p:cNvSpPr>
          <p:nvPr>
            <p:ph idx="1"/>
          </p:nvPr>
        </p:nvSpPr>
        <p:spPr>
          <a:xfrm>
            <a:off x="269823" y="1006898"/>
            <a:ext cx="7322358" cy="3943350"/>
          </a:xfrm>
        </p:spPr>
        <p:txBody>
          <a:bodyPr>
            <a:normAutofit/>
          </a:bodyPr>
          <a:lstStyle/>
          <a:p>
            <a:r>
              <a:rPr lang="en-US" sz="2400" dirty="0"/>
              <a:t>The “Gus Nichols Story” – 30 minute</a:t>
            </a:r>
            <a:br>
              <a:rPr lang="en-US" sz="2400" dirty="0"/>
            </a:br>
            <a:r>
              <a:rPr lang="en-US" sz="2400" dirty="0"/>
              <a:t>documentary on life, by Herald of Truth,</a:t>
            </a:r>
            <a:br>
              <a:rPr lang="en-US" sz="2400" dirty="0"/>
            </a:br>
            <a:r>
              <a:rPr lang="en-US" sz="2400" dirty="0"/>
              <a:t>shown nationwide</a:t>
            </a:r>
          </a:p>
          <a:p>
            <a:r>
              <a:rPr lang="en-US" sz="2400" dirty="0"/>
              <a:t>The Gus Nichols Pavilion – Indian Creek Youth Camp</a:t>
            </a:r>
          </a:p>
          <a:p>
            <a:r>
              <a:rPr lang="en-US" sz="2400" dirty="0"/>
              <a:t>Preached in 27 States – 4 Countries</a:t>
            </a:r>
          </a:p>
          <a:p>
            <a:r>
              <a:rPr lang="en-US" sz="2400" dirty="0"/>
              <a:t>Wrote over 10,000 Sermon Outlines</a:t>
            </a:r>
          </a:p>
          <a:p>
            <a:r>
              <a:rPr lang="en-US" sz="2400" dirty="0"/>
              <a:t>Baptized over 12,000 People</a:t>
            </a:r>
          </a:p>
          <a:p>
            <a:r>
              <a:rPr lang="en-US" sz="2400" dirty="0"/>
              <a:t>Over 100 Debates</a:t>
            </a:r>
          </a:p>
        </p:txBody>
      </p:sp>
      <p:pic>
        <p:nvPicPr>
          <p:cNvPr id="7" name="Picture 6" descr="overton_0139.jpg"/>
          <p:cNvPicPr>
            <a:picLocks noChangeAspect="1"/>
          </p:cNvPicPr>
          <p:nvPr/>
        </p:nvPicPr>
        <p:blipFill>
          <a:blip r:embed="rId2"/>
          <a:stretch>
            <a:fillRect/>
          </a:stretch>
        </p:blipFill>
        <p:spPr>
          <a:xfrm>
            <a:off x="6175126" y="2785822"/>
            <a:ext cx="1417055" cy="2169383"/>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dir="d"/>
      </p:transition>
    </mc:Choice>
    <mc:Fallback>
      <p:transition spd="slow">
        <p:cover dir="d"/>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50915"/>
            <a:ext cx="6172200" cy="857250"/>
          </a:xfrm>
        </p:spPr>
        <p:txBody>
          <a:bodyPr/>
          <a:lstStyle/>
          <a:p>
            <a:r>
              <a:rPr lang="en-US" sz="3600" dirty="0"/>
              <a:t>A Preaching Family</a:t>
            </a:r>
          </a:p>
        </p:txBody>
      </p:sp>
      <p:sp>
        <p:nvSpPr>
          <p:cNvPr id="5" name="Content Placeholder 4"/>
          <p:cNvSpPr>
            <a:spLocks noGrp="1"/>
          </p:cNvSpPr>
          <p:nvPr>
            <p:ph idx="1"/>
          </p:nvPr>
        </p:nvSpPr>
        <p:spPr>
          <a:xfrm>
            <a:off x="239843" y="867870"/>
            <a:ext cx="8599357" cy="4098414"/>
          </a:xfrm>
        </p:spPr>
        <p:txBody>
          <a:bodyPr>
            <a:normAutofit lnSpcReduction="10000"/>
          </a:bodyPr>
          <a:lstStyle/>
          <a:p>
            <a:r>
              <a:rPr lang="en-US" sz="2400" dirty="0"/>
              <a:t>Four Brothers Preached: Charlie, Carey, Pervie, Archie</a:t>
            </a:r>
          </a:p>
          <a:p>
            <a:r>
              <a:rPr lang="en-US" sz="2400" dirty="0"/>
              <a:t>Of Eight Children – 3 Sons preached</a:t>
            </a:r>
          </a:p>
          <a:p>
            <a:pPr lvl="1"/>
            <a:r>
              <a:rPr lang="en-US" sz="2000"/>
              <a:t>Flavil </a:t>
            </a:r>
            <a:endParaRPr lang="en-US" sz="2000" dirty="0"/>
          </a:p>
          <a:p>
            <a:pPr lvl="1"/>
            <a:r>
              <a:rPr lang="en-US" sz="2000" dirty="0"/>
              <a:t>Hudson</a:t>
            </a:r>
          </a:p>
          <a:p>
            <a:pPr lvl="1"/>
            <a:r>
              <a:rPr lang="en-US" sz="2000" dirty="0"/>
              <a:t>Hardeman</a:t>
            </a:r>
          </a:p>
          <a:p>
            <a:r>
              <a:rPr lang="en-US" sz="2400" dirty="0"/>
              <a:t>3 daughters married preachers</a:t>
            </a:r>
          </a:p>
          <a:p>
            <a:pPr lvl="1"/>
            <a:r>
              <a:rPr lang="en-US" sz="2000" dirty="0"/>
              <a:t>Gracie – Mrs. Frank D. Young</a:t>
            </a:r>
          </a:p>
          <a:p>
            <a:pPr lvl="1"/>
            <a:r>
              <a:rPr lang="en-US" sz="2000" dirty="0" err="1"/>
              <a:t>Vodie</a:t>
            </a:r>
            <a:r>
              <a:rPr lang="en-US" sz="2000" dirty="0"/>
              <a:t> – Mrs. A.J. Kerr</a:t>
            </a:r>
          </a:p>
          <a:p>
            <a:pPr lvl="1"/>
            <a:r>
              <a:rPr lang="en-US" sz="2000" dirty="0"/>
              <a:t>Carrie – Mrs. W.T. Hamilton </a:t>
            </a:r>
          </a:p>
          <a:p>
            <a:r>
              <a:rPr lang="en-US" sz="2400" dirty="0"/>
              <a:t>Over 20 Preacher included ext. family</a:t>
            </a:r>
          </a:p>
        </p:txBody>
      </p:sp>
      <p:pic>
        <p:nvPicPr>
          <p:cNvPr id="7" name="Picture 6" descr="overton_0139.jpg"/>
          <p:cNvPicPr>
            <a:picLocks noChangeAspect="1"/>
          </p:cNvPicPr>
          <p:nvPr/>
        </p:nvPicPr>
        <p:blipFill>
          <a:blip r:embed="rId2"/>
          <a:stretch>
            <a:fillRect/>
          </a:stretch>
        </p:blipFill>
        <p:spPr>
          <a:xfrm>
            <a:off x="6175126" y="2785822"/>
            <a:ext cx="1417055" cy="2169383"/>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p:transition>
    </mc:Choice>
    <mc:Fallback>
      <p:transition spd="slow">
        <p:cover/>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793" y="44681"/>
            <a:ext cx="7542648" cy="834995"/>
          </a:xfrm>
        </p:spPr>
        <p:txBody>
          <a:bodyPr>
            <a:normAutofit/>
          </a:bodyPr>
          <a:lstStyle/>
          <a:p>
            <a:r>
              <a:rPr lang="en-US" dirty="0"/>
              <a:t>The Soldier Goes Home Nov. 16, 1975</a:t>
            </a:r>
          </a:p>
        </p:txBody>
      </p:sp>
      <p:pic>
        <p:nvPicPr>
          <p:cNvPr id="6" name="Picture 5" descr="gus Nichols marker.jpg"/>
          <p:cNvPicPr>
            <a:picLocks noChangeAspect="1"/>
          </p:cNvPicPr>
          <p:nvPr/>
        </p:nvPicPr>
        <p:blipFill>
          <a:blip r:embed="rId2"/>
          <a:stretch>
            <a:fillRect/>
          </a:stretch>
        </p:blipFill>
        <p:spPr>
          <a:xfrm>
            <a:off x="1967982" y="1440748"/>
            <a:ext cx="5081588" cy="3609975"/>
          </a:xfrm>
          <a:prstGeom prst="rect">
            <a:avLst/>
          </a:prstGeom>
        </p:spPr>
      </p:pic>
      <p:pic>
        <p:nvPicPr>
          <p:cNvPr id="7" name="Picture 6" descr="nichols,gus03.jpg"/>
          <p:cNvPicPr>
            <a:picLocks noChangeAspect="1"/>
          </p:cNvPicPr>
          <p:nvPr/>
        </p:nvPicPr>
        <p:blipFill>
          <a:blip r:embed="rId3"/>
          <a:stretch>
            <a:fillRect/>
          </a:stretch>
        </p:blipFill>
        <p:spPr>
          <a:xfrm>
            <a:off x="1302212" y="1052234"/>
            <a:ext cx="1685925" cy="1695450"/>
          </a:xfrm>
          <a:prstGeom prst="rect">
            <a:avLst/>
          </a:prstGeom>
        </p:spPr>
      </p:pic>
      <p:pic>
        <p:nvPicPr>
          <p:cNvPr id="8" name="Picture 7" descr="grave.jpg"/>
          <p:cNvPicPr>
            <a:picLocks noChangeAspect="1"/>
          </p:cNvPicPr>
          <p:nvPr/>
        </p:nvPicPr>
        <p:blipFill>
          <a:blip r:embed="rId4"/>
          <a:srcRect l="18576" t="19987" r="5615" b="48136"/>
          <a:stretch>
            <a:fillRect/>
          </a:stretch>
        </p:blipFill>
        <p:spPr>
          <a:xfrm>
            <a:off x="4269243" y="1052234"/>
            <a:ext cx="3588199" cy="1130562"/>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dir="r"/>
      </p:transition>
    </mc:Choice>
    <mc:Fallback>
      <p:transition spd="slow">
        <p:cover dir="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0717" y="223232"/>
            <a:ext cx="7053542" cy="1050398"/>
          </a:xfrm>
        </p:spPr>
        <p:txBody>
          <a:bodyPr>
            <a:normAutofit/>
          </a:bodyPr>
          <a:lstStyle/>
          <a:p>
            <a:pPr>
              <a:lnSpc>
                <a:spcPct val="90000"/>
              </a:lnSpc>
            </a:pPr>
            <a:r>
              <a:rPr lang="en-US" dirty="0"/>
              <a:t>Matilda Brown </a:t>
            </a:r>
            <a:br>
              <a:rPr lang="en-US" dirty="0"/>
            </a:br>
            <a:r>
              <a:rPr lang="en-US" dirty="0"/>
              <a:t>(3.29.1894-10.6.1991) 97 years! </a:t>
            </a:r>
          </a:p>
        </p:txBody>
      </p:sp>
      <p:pic>
        <p:nvPicPr>
          <p:cNvPr id="6" name="Picture 5" descr="An old photo of a person&#10;&#10;Description automatically generated">
            <a:extLst>
              <a:ext uri="{FF2B5EF4-FFF2-40B4-BE49-F238E27FC236}">
                <a16:creationId xmlns:a16="http://schemas.microsoft.com/office/drawing/2014/main" id="{D09A7551-4800-AE46-9F01-3FF5257BB7D6}"/>
              </a:ext>
            </a:extLst>
          </p:cNvPr>
          <p:cNvPicPr>
            <a:picLocks noChangeAspect="1"/>
          </p:cNvPicPr>
          <p:nvPr/>
        </p:nvPicPr>
        <p:blipFill rotWithShape="1">
          <a:blip r:embed="rId4"/>
          <a:srcRect l="13722" r="1667" b="6"/>
          <a:stretch/>
        </p:blipFill>
        <p:spPr>
          <a:xfrm>
            <a:off x="829817" y="1539687"/>
            <a:ext cx="1830490" cy="3146610"/>
          </a:xfrm>
          <a:prstGeom prst="rect">
            <a:avLst/>
          </a:prstGeom>
          <a:effectLst>
            <a:outerShdw blurRad="50800" dist="38100" dir="5400000" algn="t" rotWithShape="0">
              <a:prstClr val="black">
                <a:alpha val="43000"/>
              </a:prstClr>
            </a:outerShdw>
          </a:effectLst>
        </p:spPr>
      </p:pic>
      <p:pic>
        <p:nvPicPr>
          <p:cNvPr id="8" name="Picture 7" descr="A person looking at the camera&#10;&#10;Description automatically generated">
            <a:extLst>
              <a:ext uri="{FF2B5EF4-FFF2-40B4-BE49-F238E27FC236}">
                <a16:creationId xmlns:a16="http://schemas.microsoft.com/office/drawing/2014/main" id="{C9D00938-DC04-8649-AF4A-08FFBF0B0974}"/>
              </a:ext>
            </a:extLst>
          </p:cNvPr>
          <p:cNvPicPr>
            <a:picLocks noChangeAspect="1"/>
          </p:cNvPicPr>
          <p:nvPr/>
        </p:nvPicPr>
        <p:blipFill rotWithShape="1">
          <a:blip r:embed="rId5"/>
          <a:srcRect l="11494" r="14069" b="2"/>
          <a:stretch/>
        </p:blipFill>
        <p:spPr>
          <a:xfrm>
            <a:off x="2749370" y="1539160"/>
            <a:ext cx="1821437" cy="3147138"/>
          </a:xfrm>
          <a:prstGeom prst="rect">
            <a:avLst/>
          </a:prstGeom>
          <a:effectLst>
            <a:outerShdw blurRad="50800" dist="38100" dir="5400000" algn="t" rotWithShape="0">
              <a:prstClr val="black">
                <a:alpha val="43000"/>
              </a:prstClr>
            </a:outerShdw>
          </a:effectLst>
        </p:spPr>
      </p:pic>
      <p:sp>
        <p:nvSpPr>
          <p:cNvPr id="3" name="Content Placeholder 2"/>
          <p:cNvSpPr>
            <a:spLocks noGrp="1"/>
          </p:cNvSpPr>
          <p:nvPr>
            <p:ph idx="1"/>
          </p:nvPr>
        </p:nvSpPr>
        <p:spPr>
          <a:xfrm>
            <a:off x="5071711" y="1273630"/>
            <a:ext cx="4072289" cy="3869870"/>
          </a:xfrm>
        </p:spPr>
        <p:txBody>
          <a:bodyPr>
            <a:normAutofit/>
          </a:bodyPr>
          <a:lstStyle/>
          <a:p>
            <a:pPr>
              <a:lnSpc>
                <a:spcPct val="90000"/>
              </a:lnSpc>
            </a:pPr>
            <a:r>
              <a:rPr lang="en-US" sz="1600" dirty="0"/>
              <a:t>Married November 13, 1913</a:t>
            </a:r>
          </a:p>
          <a:p>
            <a:pPr>
              <a:lnSpc>
                <a:spcPct val="90000"/>
              </a:lnSpc>
            </a:pPr>
            <a:r>
              <a:rPr lang="en-US" sz="1600" dirty="0"/>
              <a:t>Gus – 21 &amp; Matilda - 19</a:t>
            </a:r>
          </a:p>
          <a:p>
            <a:pPr>
              <a:lnSpc>
                <a:spcPct val="90000"/>
              </a:lnSpc>
            </a:pPr>
            <a:r>
              <a:rPr lang="en-US" sz="1600" dirty="0"/>
              <a:t>Converted Matilda</a:t>
            </a:r>
          </a:p>
          <a:p>
            <a:pPr>
              <a:lnSpc>
                <a:spcPct val="90000"/>
              </a:lnSpc>
            </a:pPr>
            <a:r>
              <a:rPr lang="en-US" sz="1600" dirty="0"/>
              <a:t>Eight Children </a:t>
            </a:r>
          </a:p>
          <a:p>
            <a:pPr lvl="1">
              <a:lnSpc>
                <a:spcPct val="90000"/>
              </a:lnSpc>
            </a:pPr>
            <a:r>
              <a:rPr lang="en-US" sz="1600" dirty="0"/>
              <a:t>Gracie – 1915, 4.27</a:t>
            </a:r>
          </a:p>
          <a:p>
            <a:pPr lvl="1">
              <a:lnSpc>
                <a:spcPct val="90000"/>
              </a:lnSpc>
            </a:pPr>
            <a:r>
              <a:rPr lang="en-US" sz="1600" dirty="0" err="1"/>
              <a:t>Vodie</a:t>
            </a:r>
            <a:r>
              <a:rPr lang="en-US" sz="1600" dirty="0"/>
              <a:t> – 1916, 9.10</a:t>
            </a:r>
          </a:p>
          <a:p>
            <a:pPr lvl="1">
              <a:lnSpc>
                <a:spcPct val="90000"/>
              </a:lnSpc>
            </a:pPr>
            <a:r>
              <a:rPr lang="en-US" sz="1600" dirty="0" err="1"/>
              <a:t>Flavil</a:t>
            </a:r>
            <a:r>
              <a:rPr lang="en-US" sz="1600" dirty="0"/>
              <a:t> Hall – 1919, 2.2</a:t>
            </a:r>
          </a:p>
          <a:p>
            <a:pPr lvl="1">
              <a:lnSpc>
                <a:spcPct val="90000"/>
              </a:lnSpc>
            </a:pPr>
            <a:r>
              <a:rPr lang="en-US" sz="1600" dirty="0"/>
              <a:t>Bertha – 1920, 10.1</a:t>
            </a:r>
          </a:p>
          <a:p>
            <a:pPr lvl="1">
              <a:lnSpc>
                <a:spcPct val="90000"/>
              </a:lnSpc>
            </a:pPr>
            <a:r>
              <a:rPr lang="en-US" sz="1600" dirty="0"/>
              <a:t>Carrie – 1923, 3.11</a:t>
            </a:r>
          </a:p>
          <a:p>
            <a:pPr lvl="1">
              <a:lnSpc>
                <a:spcPct val="90000"/>
              </a:lnSpc>
            </a:pPr>
            <a:r>
              <a:rPr lang="en-US" sz="1600" dirty="0"/>
              <a:t>Foy Wallace – 1924, 10.15</a:t>
            </a:r>
          </a:p>
          <a:p>
            <a:pPr lvl="1">
              <a:lnSpc>
                <a:spcPct val="90000"/>
              </a:lnSpc>
            </a:pPr>
            <a:r>
              <a:rPr lang="en-US" sz="1600" dirty="0"/>
              <a:t>Hardeman – 1928, 3.16</a:t>
            </a:r>
          </a:p>
          <a:p>
            <a:pPr lvl="1">
              <a:lnSpc>
                <a:spcPct val="90000"/>
              </a:lnSpc>
            </a:pPr>
            <a:r>
              <a:rPr lang="en-US" sz="1600" dirty="0"/>
              <a:t>Hudson – 1930, 1.29</a:t>
            </a:r>
          </a:p>
        </p:txBody>
      </p:sp>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dir="r"/>
      </p:transition>
    </mc:Choice>
    <mc:Fallback>
      <p:transition spd="slow">
        <p:cover dir="r"/>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002263"/>
            <a:ext cx="3027759" cy="3141237"/>
          </a:xfrm>
          <a:prstGeom prst="rect">
            <a:avLst/>
          </a:prstGeom>
        </p:spPr>
      </p:pic>
      <p:pic>
        <p:nvPicPr>
          <p:cNvPr id="10" name="Picture 9">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169260"/>
            <a:ext cx="1141809" cy="1774090"/>
          </a:xfrm>
          <a:prstGeom prst="rect">
            <a:avLst/>
          </a:prstGeom>
        </p:spPr>
      </p:pic>
      <p:sp>
        <p:nvSpPr>
          <p:cNvPr id="12" name="Oval 11">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257300"/>
            <a:ext cx="2114550" cy="211455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5999559" y="0"/>
            <a:ext cx="1202540" cy="856055"/>
          </a:xfrm>
          <a:prstGeom prst="rect">
            <a:avLst/>
          </a:prstGeom>
        </p:spPr>
      </p:pic>
      <p:pic>
        <p:nvPicPr>
          <p:cNvPr id="16" name="Picture 15">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6456759" y="4572000"/>
            <a:ext cx="745300" cy="571500"/>
          </a:xfrm>
          <a:prstGeom prst="rect">
            <a:avLst/>
          </a:prstGeom>
        </p:spPr>
      </p:pic>
      <p:sp>
        <p:nvSpPr>
          <p:cNvPr id="18" name="Rectangle 17">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3961788" y="1091222"/>
            <a:ext cx="4696436" cy="2481285"/>
          </a:xfrm>
        </p:spPr>
        <p:txBody>
          <a:bodyPr vert="horz" lIns="91440" tIns="45720" rIns="91440" bIns="45720" rtlCol="0" anchor="b">
            <a:normAutofit/>
          </a:bodyPr>
          <a:lstStyle/>
          <a:p>
            <a:pPr defTabSz="457200"/>
            <a:r>
              <a:rPr lang="en-US" sz="7200" dirty="0"/>
              <a:t>A New Biography</a:t>
            </a:r>
          </a:p>
        </p:txBody>
      </p:sp>
      <p:pic>
        <p:nvPicPr>
          <p:cNvPr id="3" name="Picture 2">
            <a:extLst>
              <a:ext uri="{FF2B5EF4-FFF2-40B4-BE49-F238E27FC236}">
                <a16:creationId xmlns:a16="http://schemas.microsoft.com/office/drawing/2014/main" id="{BB85456D-474D-1A48-9471-34FA3E8107F8}"/>
              </a:ext>
            </a:extLst>
          </p:cNvPr>
          <p:cNvPicPr>
            <a:picLocks noChangeAspect="1"/>
          </p:cNvPicPr>
          <p:nvPr/>
        </p:nvPicPr>
        <p:blipFill rotWithShape="1">
          <a:blip r:embed="rId8"/>
          <a:srcRect r="4" b="-452"/>
          <a:stretch/>
        </p:blipFill>
        <p:spPr>
          <a:xfrm>
            <a:off x="547131" y="228600"/>
            <a:ext cx="3020600" cy="4686300"/>
          </a:xfrm>
          <a:prstGeom prst="rect">
            <a:avLst/>
          </a:prstGeom>
          <a:effectLst>
            <a:outerShdw blurRad="50800" dist="38100" dir="5400000" algn="t" rotWithShape="0">
              <a:prstClr val="black">
                <a:alpha val="43000"/>
              </a:prstClr>
            </a:outerShdw>
          </a:effectLst>
        </p:spPr>
      </p:pic>
      <p:sp>
        <p:nvSpPr>
          <p:cNvPr id="4" name="TextBox 3">
            <a:extLst>
              <a:ext uri="{FF2B5EF4-FFF2-40B4-BE49-F238E27FC236}">
                <a16:creationId xmlns:a16="http://schemas.microsoft.com/office/drawing/2014/main" id="{499EB541-1DF3-B147-8E3B-AFD4561809C1}"/>
              </a:ext>
            </a:extLst>
          </p:cNvPr>
          <p:cNvSpPr txBox="1"/>
          <p:nvPr/>
        </p:nvSpPr>
        <p:spPr>
          <a:xfrm>
            <a:off x="5111261" y="4266287"/>
            <a:ext cx="3634328" cy="646331"/>
          </a:xfrm>
          <a:prstGeom prst="rect">
            <a:avLst/>
          </a:prstGeom>
          <a:noFill/>
        </p:spPr>
        <p:txBody>
          <a:bodyPr wrap="none" rtlCol="0">
            <a:spAutoFit/>
          </a:bodyPr>
          <a:lstStyle/>
          <a:p>
            <a:r>
              <a:rPr lang="en-US" dirty="0"/>
              <a:t>Order at:</a:t>
            </a:r>
          </a:p>
          <a:p>
            <a:r>
              <a:rPr lang="en-US" dirty="0" err="1"/>
              <a:t>TheRestorationMovement.com</a:t>
            </a:r>
            <a:endParaRPr lang="en-US" dirty="0"/>
          </a:p>
        </p:txBody>
      </p:sp>
    </p:spTree>
    <p:extLst>
      <p:ext uri="{BB962C8B-B14F-4D97-AF65-F5344CB8AC3E}">
        <p14:creationId xmlns:p14="http://schemas.microsoft.com/office/powerpoint/2010/main" val="1281136120"/>
      </p:ext>
    </p:extLst>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dir="r"/>
      </p:transition>
    </mc:Choice>
    <mc:Fallback>
      <p:transition spd="slow">
        <p:cover dir="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561" y="134602"/>
            <a:ext cx="6845644" cy="569488"/>
          </a:xfrm>
        </p:spPr>
        <p:txBody>
          <a:bodyPr>
            <a:noAutofit/>
          </a:bodyPr>
          <a:lstStyle/>
          <a:p>
            <a:r>
              <a:rPr lang="en-US" sz="3600" dirty="0">
                <a:latin typeface="Baskerville Old Face"/>
                <a:cs typeface="Baskerville Old Face"/>
              </a:rPr>
              <a:t>May 27, 1917 </a:t>
            </a:r>
          </a:p>
        </p:txBody>
      </p:sp>
      <p:sp>
        <p:nvSpPr>
          <p:cNvPr id="10" name="Title 1"/>
          <p:cNvSpPr txBox="1">
            <a:spLocks/>
          </p:cNvSpPr>
          <p:nvPr/>
        </p:nvSpPr>
        <p:spPr>
          <a:xfrm>
            <a:off x="866216" y="704090"/>
            <a:ext cx="6862645" cy="1138974"/>
          </a:xfrm>
          <a:prstGeom prst="rect">
            <a:avLst/>
          </a:prstGeom>
        </p:spPr>
        <p:txBody>
          <a:bodyPr vert="horz" lIns="68580" tIns="34290" rIns="68580" bIns="34290" rtlCol="0" anchor="ctr">
            <a:normAutofit fontScale="82500" lnSpcReduction="10000"/>
          </a:bodyPr>
          <a:lstStyle/>
          <a:p>
            <a:pPr lvl="0" algn="ctr">
              <a:spcBef>
                <a:spcPct val="0"/>
              </a:spcBef>
            </a:pPr>
            <a:r>
              <a:rPr lang="en-US" sz="3300" dirty="0">
                <a:latin typeface="Arial" panose="020B0604020202020204" pitchFamily="34" charset="0"/>
                <a:ea typeface="+mj-ea"/>
                <a:cs typeface="Arial" panose="020B0604020202020204" pitchFamily="34" charset="0"/>
              </a:rPr>
              <a:t>F3 Tornado  - 3 miles wide – 17 miles long –Kills 6, Destroys 200 homes In Carbon Hill </a:t>
            </a:r>
          </a:p>
        </p:txBody>
      </p:sp>
      <p:pic>
        <p:nvPicPr>
          <p:cNvPr id="9" name="Picture 8"/>
          <p:cNvPicPr>
            <a:picLocks noChangeAspect="1"/>
          </p:cNvPicPr>
          <p:nvPr/>
        </p:nvPicPr>
        <p:blipFill>
          <a:blip r:embed="rId3"/>
          <a:stretch>
            <a:fillRect/>
          </a:stretch>
        </p:blipFill>
        <p:spPr>
          <a:xfrm>
            <a:off x="1282809" y="1825552"/>
            <a:ext cx="2725306" cy="1488492"/>
          </a:xfrm>
          <a:prstGeom prst="rect">
            <a:avLst/>
          </a:prstGeom>
        </p:spPr>
      </p:pic>
      <p:pic>
        <p:nvPicPr>
          <p:cNvPr id="13" name="Picture 12"/>
          <p:cNvPicPr>
            <a:picLocks noChangeAspect="1"/>
          </p:cNvPicPr>
          <p:nvPr/>
        </p:nvPicPr>
        <p:blipFill rotWithShape="1">
          <a:blip r:embed="rId4"/>
          <a:srcRect r="3555" b="8482"/>
          <a:stretch/>
        </p:blipFill>
        <p:spPr>
          <a:xfrm>
            <a:off x="4874364" y="1768594"/>
            <a:ext cx="2977705" cy="1648249"/>
          </a:xfrm>
          <a:prstGeom prst="rect">
            <a:avLst/>
          </a:prstGeom>
        </p:spPr>
      </p:pic>
      <p:sp>
        <p:nvSpPr>
          <p:cNvPr id="14" name="TextBox 13"/>
          <p:cNvSpPr txBox="1"/>
          <p:nvPr/>
        </p:nvSpPr>
        <p:spPr>
          <a:xfrm>
            <a:off x="462280" y="3531570"/>
            <a:ext cx="8219439" cy="1477328"/>
          </a:xfrm>
          <a:prstGeom prst="rect">
            <a:avLst/>
          </a:prstGeom>
          <a:noFill/>
        </p:spPr>
        <p:txBody>
          <a:bodyPr wrap="square" rtlCol="0">
            <a:spAutoFit/>
          </a:bodyPr>
          <a:lstStyle/>
          <a:p>
            <a:r>
              <a:rPr lang="en-US" dirty="0"/>
              <a:t>“In the year 1917 a tornado destroyed our home, blew us away and ruined our crops out on a farm before it tore into Carbon Hill, Alabama and left the dead and the homeless in its wake. But we did not give up and quit. The next spring we found ourselves planting again, and soon we were growing a crop.” -Gus Nichols, World Evangelist, 11.5.1974, </a:t>
            </a:r>
          </a:p>
        </p:txBody>
      </p:sp>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flip dir="r"/>
      </p:transition>
    </mc:Choice>
    <mc:Fallback>
      <p:transition spd="slow">
        <p:newsflash/>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6720" y="134602"/>
            <a:ext cx="7264399" cy="626182"/>
          </a:xfrm>
        </p:spPr>
        <p:txBody>
          <a:bodyPr>
            <a:noAutofit/>
          </a:bodyPr>
          <a:lstStyle/>
          <a:p>
            <a:r>
              <a:rPr lang="en-US" sz="4000" dirty="0"/>
              <a:t>Carbon Hill, Alabama</a:t>
            </a:r>
          </a:p>
        </p:txBody>
      </p:sp>
      <p:sp>
        <p:nvSpPr>
          <p:cNvPr id="3" name="Subtitle 2"/>
          <p:cNvSpPr>
            <a:spLocks noGrp="1"/>
          </p:cNvSpPr>
          <p:nvPr>
            <p:ph type="subTitle" idx="1"/>
          </p:nvPr>
        </p:nvSpPr>
        <p:spPr/>
        <p:txBody>
          <a:bodyPr/>
          <a:lstStyle/>
          <a:p>
            <a:endParaRPr lang="en-US" dirty="0"/>
          </a:p>
        </p:txBody>
      </p:sp>
      <p:pic>
        <p:nvPicPr>
          <p:cNvPr id="8" name="Picture 7"/>
          <p:cNvPicPr>
            <a:picLocks noChangeAspect="1"/>
          </p:cNvPicPr>
          <p:nvPr/>
        </p:nvPicPr>
        <p:blipFill>
          <a:blip r:embed="rId3"/>
          <a:stretch>
            <a:fillRect/>
          </a:stretch>
        </p:blipFill>
        <p:spPr>
          <a:xfrm>
            <a:off x="669492" y="3181796"/>
            <a:ext cx="2775469" cy="1734668"/>
          </a:xfrm>
          <a:prstGeom prst="rect">
            <a:avLst/>
          </a:prstGeom>
        </p:spPr>
      </p:pic>
      <p:sp>
        <p:nvSpPr>
          <p:cNvPr id="10" name="Title 1"/>
          <p:cNvSpPr txBox="1">
            <a:spLocks/>
          </p:cNvSpPr>
          <p:nvPr/>
        </p:nvSpPr>
        <p:spPr>
          <a:xfrm>
            <a:off x="733145" y="842840"/>
            <a:ext cx="2648162" cy="2520003"/>
          </a:xfrm>
          <a:prstGeom prst="rect">
            <a:avLst/>
          </a:prstGeom>
        </p:spPr>
        <p:txBody>
          <a:bodyPr vert="horz" lIns="68580" tIns="34290" rIns="68580" bIns="34290" rtlCol="0" anchor="ctr">
            <a:normAutofit fontScale="97500"/>
          </a:bodyPr>
          <a:lstStyle/>
          <a:p>
            <a:pPr algn="ctr" defTabSz="342900">
              <a:spcBef>
                <a:spcPct val="0"/>
              </a:spcBef>
              <a:defRPr/>
            </a:pPr>
            <a:r>
              <a:rPr lang="en-US" sz="2400" dirty="0">
                <a:latin typeface="+mj-lt"/>
                <a:ea typeface="+mj-ea"/>
                <a:cs typeface="+mj-cs"/>
              </a:rPr>
              <a:t>1917 – Preached 1</a:t>
            </a:r>
            <a:r>
              <a:rPr lang="en-US" sz="2400" baseline="30000" dirty="0">
                <a:latin typeface="+mj-lt"/>
                <a:ea typeface="+mj-ea"/>
                <a:cs typeface="+mj-cs"/>
              </a:rPr>
              <a:t>st</a:t>
            </a:r>
            <a:r>
              <a:rPr lang="en-US" sz="2400" dirty="0">
                <a:latin typeface="+mj-lt"/>
                <a:ea typeface="+mj-ea"/>
                <a:cs typeface="+mj-cs"/>
              </a:rPr>
              <a:t> Sermon</a:t>
            </a:r>
          </a:p>
          <a:p>
            <a:pPr algn="ctr" defTabSz="342900">
              <a:spcBef>
                <a:spcPct val="0"/>
              </a:spcBef>
              <a:defRPr/>
            </a:pPr>
            <a:r>
              <a:rPr lang="en-US" sz="2400" dirty="0">
                <a:latin typeface="+mj-lt"/>
                <a:ea typeface="+mj-ea"/>
                <a:cs typeface="+mj-cs"/>
              </a:rPr>
              <a:t> 1917-1919 – In The Mines In The Winter</a:t>
            </a:r>
          </a:p>
        </p:txBody>
      </p:sp>
      <p:pic>
        <p:nvPicPr>
          <p:cNvPr id="11" name="Picture 10" descr="galloway02a.jpg"/>
          <p:cNvPicPr>
            <a:picLocks noChangeAspect="1"/>
          </p:cNvPicPr>
          <p:nvPr/>
        </p:nvPicPr>
        <p:blipFill>
          <a:blip r:embed="rId4"/>
          <a:stretch>
            <a:fillRect/>
          </a:stretch>
        </p:blipFill>
        <p:spPr>
          <a:xfrm>
            <a:off x="3784727" y="3362844"/>
            <a:ext cx="3491693" cy="1732511"/>
          </a:xfrm>
          <a:prstGeom prst="rect">
            <a:avLst/>
          </a:prstGeom>
        </p:spPr>
      </p:pic>
      <p:pic>
        <p:nvPicPr>
          <p:cNvPr id="12" name="Picture 11" descr="galloway01.jpg"/>
          <p:cNvPicPr>
            <a:picLocks noChangeAspect="1"/>
          </p:cNvPicPr>
          <p:nvPr/>
        </p:nvPicPr>
        <p:blipFill>
          <a:blip r:embed="rId5"/>
          <a:stretch>
            <a:fillRect/>
          </a:stretch>
        </p:blipFill>
        <p:spPr>
          <a:xfrm>
            <a:off x="3654002" y="760784"/>
            <a:ext cx="4139240" cy="2449051"/>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dir="u"/>
      </p:transition>
    </mc:Choice>
    <mc:Fallback>
      <p:transition spd="slow">
        <p:cover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B44DF5-80C0-EB4F-8682-D7E9077C2230}"/>
              </a:ext>
            </a:extLst>
          </p:cNvPr>
          <p:cNvPicPr>
            <a:picLocks noChangeAspect="1"/>
          </p:cNvPicPr>
          <p:nvPr/>
        </p:nvPicPr>
        <p:blipFill>
          <a:blip r:embed="rId3"/>
          <a:stretch>
            <a:fillRect/>
          </a:stretch>
        </p:blipFill>
        <p:spPr>
          <a:xfrm>
            <a:off x="1695411" y="3250870"/>
            <a:ext cx="2405418" cy="1804064"/>
          </a:xfrm>
          <a:prstGeom prst="rect">
            <a:avLst/>
          </a:prstGeom>
        </p:spPr>
      </p:pic>
      <p:sp>
        <p:nvSpPr>
          <p:cNvPr id="2" name="Title 1"/>
          <p:cNvSpPr>
            <a:spLocks noGrp="1"/>
          </p:cNvSpPr>
          <p:nvPr>
            <p:ph type="ctrTitle"/>
          </p:nvPr>
        </p:nvSpPr>
        <p:spPr>
          <a:xfrm>
            <a:off x="203201" y="104122"/>
            <a:ext cx="7059004" cy="592160"/>
          </a:xfrm>
        </p:spPr>
        <p:txBody>
          <a:bodyPr>
            <a:noAutofit/>
          </a:bodyPr>
          <a:lstStyle/>
          <a:p>
            <a:r>
              <a:rPr lang="en-US" sz="3600" dirty="0">
                <a:latin typeface="Baskerville Old Face"/>
                <a:cs typeface="Baskerville Old Face"/>
              </a:rPr>
              <a:t>Alabama Christian College – Berry </a:t>
            </a:r>
          </a:p>
        </p:txBody>
      </p:sp>
      <p:sp>
        <p:nvSpPr>
          <p:cNvPr id="3" name="Subtitle 2"/>
          <p:cNvSpPr>
            <a:spLocks noGrp="1"/>
          </p:cNvSpPr>
          <p:nvPr>
            <p:ph type="subTitle" idx="1"/>
          </p:nvPr>
        </p:nvSpPr>
        <p:spPr>
          <a:xfrm>
            <a:off x="4582169" y="3360331"/>
            <a:ext cx="2744254" cy="1585144"/>
          </a:xfrm>
        </p:spPr>
        <p:txBody>
          <a:bodyPr>
            <a:normAutofit/>
          </a:bodyPr>
          <a:lstStyle/>
          <a:p>
            <a:r>
              <a:rPr lang="en-US" dirty="0">
                <a:solidFill>
                  <a:schemeClr val="tx1"/>
                </a:solidFill>
              </a:rPr>
              <a:t>1918-1922 </a:t>
            </a:r>
          </a:p>
          <a:p>
            <a:r>
              <a:rPr lang="en-US" dirty="0">
                <a:solidFill>
                  <a:schemeClr val="tx1"/>
                </a:solidFill>
              </a:rPr>
              <a:t>Charlie &amp; Gus attend Alabama Christian College</a:t>
            </a:r>
          </a:p>
        </p:txBody>
      </p:sp>
      <p:sp>
        <p:nvSpPr>
          <p:cNvPr id="8" name="TextBox 7"/>
          <p:cNvSpPr txBox="1"/>
          <p:nvPr/>
        </p:nvSpPr>
        <p:spPr>
          <a:xfrm>
            <a:off x="3058426" y="631607"/>
            <a:ext cx="2981852" cy="300082"/>
          </a:xfrm>
          <a:prstGeom prst="rect">
            <a:avLst/>
          </a:prstGeom>
          <a:noFill/>
        </p:spPr>
        <p:txBody>
          <a:bodyPr wrap="square" rtlCol="0">
            <a:spAutoFit/>
          </a:bodyPr>
          <a:lstStyle/>
          <a:p>
            <a:pPr algn="ctr"/>
            <a:r>
              <a:rPr lang="en-US" sz="1350" dirty="0"/>
              <a:t>1912-1922</a:t>
            </a:r>
          </a:p>
        </p:txBody>
      </p:sp>
      <p:pic>
        <p:nvPicPr>
          <p:cNvPr id="12" name="Picture 11" descr="berry christian hist mkr01.jpg"/>
          <p:cNvPicPr>
            <a:picLocks noChangeAspect="1"/>
          </p:cNvPicPr>
          <p:nvPr/>
        </p:nvPicPr>
        <p:blipFill>
          <a:blip r:embed="rId4"/>
          <a:stretch>
            <a:fillRect/>
          </a:stretch>
        </p:blipFill>
        <p:spPr>
          <a:xfrm>
            <a:off x="4437217" y="960094"/>
            <a:ext cx="2889206" cy="2166905"/>
          </a:xfrm>
          <a:prstGeom prst="rect">
            <a:avLst/>
          </a:prstGeom>
        </p:spPr>
      </p:pic>
      <p:pic>
        <p:nvPicPr>
          <p:cNvPr id="11" name="Picture 10" descr="SCAN0135a.jpg"/>
          <p:cNvPicPr>
            <a:picLocks noChangeAspect="1"/>
          </p:cNvPicPr>
          <p:nvPr/>
        </p:nvPicPr>
        <p:blipFill>
          <a:blip r:embed="rId5"/>
          <a:stretch>
            <a:fillRect/>
          </a:stretch>
        </p:blipFill>
        <p:spPr>
          <a:xfrm>
            <a:off x="1598561" y="1084629"/>
            <a:ext cx="2636580" cy="2042371"/>
          </a:xfrm>
          <a:prstGeom prst="rect">
            <a:avLst/>
          </a:prstGeom>
        </p:spPr>
      </p:pic>
      <p:sp>
        <p:nvSpPr>
          <p:cNvPr id="16" name="TextBox 15"/>
          <p:cNvSpPr txBox="1"/>
          <p:nvPr/>
        </p:nvSpPr>
        <p:spPr>
          <a:xfrm>
            <a:off x="1567403" y="2888850"/>
            <a:ext cx="2770310" cy="276999"/>
          </a:xfrm>
          <a:prstGeom prst="rect">
            <a:avLst/>
          </a:prstGeom>
          <a:solidFill>
            <a:srgbClr val="FFFF00">
              <a:alpha val="10000"/>
            </a:srgbClr>
          </a:solidFill>
        </p:spPr>
        <p:txBody>
          <a:bodyPr wrap="none" rtlCol="0">
            <a:spAutoFit/>
          </a:bodyPr>
          <a:lstStyle/>
          <a:p>
            <a:r>
              <a:rPr lang="en-US" sz="1200" dirty="0">
                <a:solidFill>
                  <a:schemeClr val="bg1"/>
                </a:solidFill>
              </a:rPr>
              <a:t>Artist Rendition - by Earl Kimbrough</a:t>
            </a:r>
          </a:p>
        </p:txBody>
      </p:sp>
      <p:sp>
        <p:nvSpPr>
          <p:cNvPr id="18" name="TextBox 17"/>
          <p:cNvSpPr txBox="1"/>
          <p:nvPr/>
        </p:nvSpPr>
        <p:spPr>
          <a:xfrm>
            <a:off x="2043767" y="4777935"/>
            <a:ext cx="1756443" cy="300082"/>
          </a:xfrm>
          <a:prstGeom prst="rect">
            <a:avLst/>
          </a:prstGeom>
          <a:noFill/>
        </p:spPr>
        <p:txBody>
          <a:bodyPr wrap="none" rtlCol="0">
            <a:spAutoFit/>
          </a:bodyPr>
          <a:lstStyle/>
          <a:p>
            <a:r>
              <a:rPr lang="en-US" sz="1350" dirty="0">
                <a:solidFill>
                  <a:srgbClr val="FFFFFF"/>
                </a:solidFill>
              </a:rPr>
              <a:t>Nichols Home In Berry</a:t>
            </a:r>
          </a:p>
        </p:txBody>
      </p:sp>
      <p:sp>
        <p:nvSpPr>
          <p:cNvPr id="13" name="TextBox 12"/>
          <p:cNvSpPr txBox="1"/>
          <p:nvPr/>
        </p:nvSpPr>
        <p:spPr>
          <a:xfrm>
            <a:off x="1695410" y="3271723"/>
            <a:ext cx="2405419" cy="507831"/>
          </a:xfrm>
          <a:prstGeom prst="rect">
            <a:avLst/>
          </a:prstGeom>
          <a:solidFill>
            <a:schemeClr val="accent1">
              <a:alpha val="30000"/>
            </a:schemeClr>
          </a:solidFill>
        </p:spPr>
        <p:txBody>
          <a:bodyPr wrap="square" rtlCol="0">
            <a:spAutoFit/>
          </a:bodyPr>
          <a:lstStyle/>
          <a:p>
            <a:pPr algn="ctr"/>
            <a:r>
              <a:rPr lang="en-US" sz="1350" dirty="0">
                <a:solidFill>
                  <a:schemeClr val="bg1"/>
                </a:solidFill>
              </a:rPr>
              <a:t>Built 7 Acre Farm/House /Barn/Well/Large Garden</a:t>
            </a:r>
          </a:p>
        </p:txBody>
      </p:sp>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flip dir="l"/>
      </p:transition>
    </mc:Choice>
    <mc:Fallback>
      <p:transition spd="slow">
        <p:newsflash/>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9803" y="134602"/>
            <a:ext cx="6962401" cy="497006"/>
          </a:xfrm>
        </p:spPr>
        <p:txBody>
          <a:bodyPr>
            <a:noAutofit/>
          </a:bodyPr>
          <a:lstStyle/>
          <a:p>
            <a:r>
              <a:rPr lang="en-US" sz="3600" dirty="0">
                <a:latin typeface="Baskerville Old Face"/>
                <a:cs typeface="Baskerville Old Face"/>
              </a:rPr>
              <a:t>Alabama Christian College – Berry </a:t>
            </a:r>
          </a:p>
        </p:txBody>
      </p:sp>
      <p:sp>
        <p:nvSpPr>
          <p:cNvPr id="13" name="Subtitle 12"/>
          <p:cNvSpPr>
            <a:spLocks noGrp="1"/>
          </p:cNvSpPr>
          <p:nvPr>
            <p:ph type="subTitle" idx="1"/>
          </p:nvPr>
        </p:nvSpPr>
        <p:spPr>
          <a:xfrm>
            <a:off x="1627332" y="4327600"/>
            <a:ext cx="5706304" cy="639453"/>
          </a:xfrm>
        </p:spPr>
        <p:txBody>
          <a:bodyPr>
            <a:normAutofit fontScale="85000" lnSpcReduction="10000"/>
          </a:bodyPr>
          <a:lstStyle/>
          <a:p>
            <a:r>
              <a:rPr lang="en-US" sz="2100" dirty="0">
                <a:solidFill>
                  <a:schemeClr val="tx1"/>
                </a:solidFill>
              </a:rPr>
              <a:t>GA – </a:t>
            </a:r>
            <a:r>
              <a:rPr lang="en-US" sz="2100" dirty="0" err="1">
                <a:solidFill>
                  <a:schemeClr val="tx1"/>
                </a:solidFill>
              </a:rPr>
              <a:t>Vol</a:t>
            </a:r>
            <a:r>
              <a:rPr lang="en-US" sz="2100" dirty="0">
                <a:solidFill>
                  <a:schemeClr val="tx1"/>
                </a:solidFill>
              </a:rPr>
              <a:t> 64. #12, 1922, p.273, Perhaps Nichols’ First Report To The Gospel Advocate</a:t>
            </a:r>
          </a:p>
        </p:txBody>
      </p:sp>
      <p:sp>
        <p:nvSpPr>
          <p:cNvPr id="8" name="TextBox 7"/>
          <p:cNvSpPr txBox="1"/>
          <p:nvPr/>
        </p:nvSpPr>
        <p:spPr>
          <a:xfrm>
            <a:off x="3058426" y="631607"/>
            <a:ext cx="2981852" cy="300082"/>
          </a:xfrm>
          <a:prstGeom prst="rect">
            <a:avLst/>
          </a:prstGeom>
          <a:noFill/>
        </p:spPr>
        <p:txBody>
          <a:bodyPr wrap="square" rtlCol="0">
            <a:spAutoFit/>
          </a:bodyPr>
          <a:lstStyle/>
          <a:p>
            <a:pPr algn="ctr"/>
            <a:r>
              <a:rPr lang="en-US" sz="1350" dirty="0"/>
              <a:t>1912-1922</a:t>
            </a:r>
          </a:p>
        </p:txBody>
      </p:sp>
      <p:pic>
        <p:nvPicPr>
          <p:cNvPr id="11" name="Picture 10" descr="SCAN0135a.jpg"/>
          <p:cNvPicPr>
            <a:picLocks noChangeAspect="1"/>
          </p:cNvPicPr>
          <p:nvPr/>
        </p:nvPicPr>
        <p:blipFill>
          <a:blip r:embed="rId3"/>
          <a:stretch>
            <a:fillRect/>
          </a:stretch>
        </p:blipFill>
        <p:spPr>
          <a:xfrm>
            <a:off x="1143000" y="908607"/>
            <a:ext cx="2609474" cy="2021372"/>
          </a:xfrm>
          <a:prstGeom prst="rect">
            <a:avLst/>
          </a:prstGeom>
        </p:spPr>
      </p:pic>
      <p:pic>
        <p:nvPicPr>
          <p:cNvPr id="14" name="Picture 13" descr="G.A. vol.64 #12 p 273.jpg"/>
          <p:cNvPicPr>
            <a:picLocks noChangeAspect="1"/>
          </p:cNvPicPr>
          <p:nvPr/>
        </p:nvPicPr>
        <p:blipFill>
          <a:blip r:embed="rId4"/>
          <a:stretch>
            <a:fillRect/>
          </a:stretch>
        </p:blipFill>
        <p:spPr>
          <a:xfrm>
            <a:off x="1143000" y="3270718"/>
            <a:ext cx="6119204" cy="1088255"/>
          </a:xfrm>
          <a:prstGeom prst="rect">
            <a:avLst/>
          </a:prstGeom>
        </p:spPr>
      </p:pic>
      <p:pic>
        <p:nvPicPr>
          <p:cNvPr id="20" name="Picture 19" descr="Berry2.JPG"/>
          <p:cNvPicPr>
            <a:picLocks noChangeAspect="1"/>
          </p:cNvPicPr>
          <p:nvPr/>
        </p:nvPicPr>
        <p:blipFill>
          <a:blip r:embed="rId5"/>
          <a:stretch>
            <a:fillRect/>
          </a:stretch>
        </p:blipFill>
        <p:spPr>
          <a:xfrm>
            <a:off x="3913932" y="1151188"/>
            <a:ext cx="3433898" cy="2150903"/>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flip dir="r"/>
      </p:transition>
    </mc:Choice>
    <mc:Fallback>
      <p:transition spd="slow">
        <p:newsflash/>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49116" y="1534482"/>
            <a:ext cx="2653259" cy="1624292"/>
          </a:xfrm>
        </p:spPr>
        <p:txBody>
          <a:bodyPr/>
          <a:lstStyle/>
          <a:p>
            <a:r>
              <a:rPr lang="en-US" sz="3200" dirty="0"/>
              <a:t>1924-1926</a:t>
            </a:r>
            <a:br>
              <a:rPr lang="en-US" sz="3200" dirty="0"/>
            </a:br>
            <a:r>
              <a:rPr lang="en-US" sz="3200" dirty="0"/>
              <a:t>Cordova, Alabama</a:t>
            </a:r>
          </a:p>
        </p:txBody>
      </p:sp>
      <p:sp>
        <p:nvSpPr>
          <p:cNvPr id="3" name="Subtitle 2"/>
          <p:cNvSpPr>
            <a:spLocks noGrp="1"/>
          </p:cNvSpPr>
          <p:nvPr>
            <p:ph type="subTitle" idx="1"/>
          </p:nvPr>
        </p:nvSpPr>
        <p:spPr>
          <a:xfrm>
            <a:off x="875319" y="3158774"/>
            <a:ext cx="3394737" cy="1767849"/>
          </a:xfrm>
        </p:spPr>
        <p:txBody>
          <a:bodyPr>
            <a:normAutofit/>
          </a:bodyPr>
          <a:lstStyle/>
          <a:p>
            <a:r>
              <a:rPr lang="en-US" sz="1800" dirty="0">
                <a:solidFill>
                  <a:schemeClr val="tx1"/>
                </a:solidFill>
              </a:rPr>
              <a:t>Held A Meeting in Jasper – Est. Church – Preached </a:t>
            </a:r>
            <a:r>
              <a:rPr lang="en-US" sz="1800" dirty="0" err="1">
                <a:solidFill>
                  <a:schemeClr val="tx1"/>
                </a:solidFill>
              </a:rPr>
              <a:t>EverY</a:t>
            </a:r>
            <a:r>
              <a:rPr lang="en-US" sz="1800" dirty="0">
                <a:solidFill>
                  <a:schemeClr val="tx1"/>
                </a:solidFill>
              </a:rPr>
              <a:t> Sunday Afternoon at Jasper Until Departing for Lamar County in 1926</a:t>
            </a:r>
          </a:p>
        </p:txBody>
      </p:sp>
      <p:pic>
        <p:nvPicPr>
          <p:cNvPr id="9" name="Picture 8"/>
          <p:cNvPicPr>
            <a:picLocks noChangeAspect="1"/>
          </p:cNvPicPr>
          <p:nvPr/>
        </p:nvPicPr>
        <p:blipFill>
          <a:blip r:embed="rId3"/>
          <a:stretch>
            <a:fillRect/>
          </a:stretch>
        </p:blipFill>
        <p:spPr>
          <a:xfrm>
            <a:off x="1081435" y="115809"/>
            <a:ext cx="2518346" cy="1487213"/>
          </a:xfrm>
          <a:prstGeom prst="rect">
            <a:avLst/>
          </a:prstGeom>
        </p:spPr>
      </p:pic>
      <p:pic>
        <p:nvPicPr>
          <p:cNvPr id="4" name="Picture 3">
            <a:extLst>
              <a:ext uri="{FF2B5EF4-FFF2-40B4-BE49-F238E27FC236}">
                <a16:creationId xmlns:a16="http://schemas.microsoft.com/office/drawing/2014/main" id="{D1B972B6-BAAC-654F-BB2D-EA809F22FBA2}"/>
              </a:ext>
            </a:extLst>
          </p:cNvPr>
          <p:cNvPicPr>
            <a:picLocks noChangeAspect="1"/>
          </p:cNvPicPr>
          <p:nvPr/>
        </p:nvPicPr>
        <p:blipFill>
          <a:blip r:embed="rId4"/>
          <a:stretch>
            <a:fillRect/>
          </a:stretch>
        </p:blipFill>
        <p:spPr>
          <a:xfrm>
            <a:off x="4572000" y="361217"/>
            <a:ext cx="3103457" cy="4421065"/>
          </a:xfrm>
          <a:prstGeom prst="rect">
            <a:avLst/>
          </a:prstGeom>
        </p:spPr>
      </p:pic>
    </p:spTree>
  </p:cSld>
  <p:clrMapOvr>
    <a:masterClrMapping/>
  </p:clrMapOvr>
  <mc:AlternateContent xmlns:mc="http://schemas.openxmlformats.org/markup-compatibility/2006">
    <mc:Choice xmlns:mp="http://schemas.microsoft.com/office/mac/powerpoint/2008/main" xmlns="" Requires="mp">
      <p:transition xmlns:p14="http://schemas.microsoft.com/office/powerpoint/2010/main" spd="slow">
        <p14:prism dir="d"/>
      </p:transition>
    </mc:Choice>
    <mc:Fallback>
      <p:transition spd="slow">
        <p:cover dir="d"/>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TotalTime>
  <Words>3321</Words>
  <Application>Microsoft Macintosh PowerPoint</Application>
  <PresentationFormat>On-screen Show (16:9)</PresentationFormat>
  <Paragraphs>219</Paragraphs>
  <Slides>40</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Baskerville Old Face</vt:lpstr>
      <vt:lpstr>Calibri</vt:lpstr>
      <vt:lpstr>Century Gothic</vt:lpstr>
      <vt:lpstr>Wingdings 3</vt:lpstr>
      <vt:lpstr>Ion</vt:lpstr>
      <vt:lpstr>The Sage Of Jasper:   Bunion Augustus “Gus” Nichols  1892-1975 </vt:lpstr>
      <vt:lpstr>Humble Beginnings</vt:lpstr>
      <vt:lpstr>A Young Man Of Talent &amp; Promise</vt:lpstr>
      <vt:lpstr>Matilda Brown  (3.29.1894-10.6.1991) 97 years! </vt:lpstr>
      <vt:lpstr>May 27, 1917 </vt:lpstr>
      <vt:lpstr>Carbon Hill, Alabama</vt:lpstr>
      <vt:lpstr>Alabama Christian College – Berry </vt:lpstr>
      <vt:lpstr>Alabama Christian College – Berry </vt:lpstr>
      <vt:lpstr>1924-1926 Cordova, Alabama</vt:lpstr>
      <vt:lpstr>1926-1932 To Millport,  Lamar County</vt:lpstr>
      <vt:lpstr>GA Reports</vt:lpstr>
      <vt:lpstr>GA Reports</vt:lpstr>
      <vt:lpstr>1933 To Jasper,  Walker County</vt:lpstr>
      <vt:lpstr>New Building Had Been Built On  5th Avenue &amp; 15th Streets</vt:lpstr>
      <vt:lpstr>1934 – Training Church Leaders Begins</vt:lpstr>
      <vt:lpstr>Increased National Awareness</vt:lpstr>
      <vt:lpstr>Gospel Advocate Promotes Nichols</vt:lpstr>
      <vt:lpstr>Years Of Expansion</vt:lpstr>
      <vt:lpstr>“Words Of Truth” On Radio - 1946</vt:lpstr>
      <vt:lpstr>“Words Of Truth” On Radio - 1946</vt:lpstr>
      <vt:lpstr>Years Of Expansion</vt:lpstr>
      <vt:lpstr>1950,51 – Years Of Debate</vt:lpstr>
      <vt:lpstr>Proposed Debate With R.H. Boll</vt:lpstr>
      <vt:lpstr>Promoting Gospel Advocate</vt:lpstr>
      <vt:lpstr>Gus &amp; Matilda Nichols after 42 years of marriage</vt:lpstr>
      <vt:lpstr>1956</vt:lpstr>
      <vt:lpstr>The Promoter Rewarded</vt:lpstr>
      <vt:lpstr>Words Of Truth - 1962</vt:lpstr>
      <vt:lpstr>Jasper Bible School - 1965</vt:lpstr>
      <vt:lpstr>The Accolades</vt:lpstr>
      <vt:lpstr>Gus Nichols Library And Learning Center- 1969</vt:lpstr>
      <vt:lpstr>More Accolades</vt:lpstr>
      <vt:lpstr>Mid-20th Century “Powerpoint”</vt:lpstr>
      <vt:lpstr>Mid-20th Century “Powerpoint”</vt:lpstr>
      <vt:lpstr>“Mid-20th Century Powerpoint”</vt:lpstr>
      <vt:lpstr>“Mid-20th Century Powerpoint”</vt:lpstr>
      <vt:lpstr>More Accolades</vt:lpstr>
      <vt:lpstr>A Preaching Family</vt:lpstr>
      <vt:lpstr>The Soldier Goes Home Nov. 16, 1975</vt:lpstr>
      <vt:lpstr>A New Biography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Sage Of Jasper:   Bunion Augustus “Gus” Nichols  1892-1975 </dc:title>
  <dc:creator>Scott Harp</dc:creator>
  <cp:lastModifiedBy>Scott Harp</cp:lastModifiedBy>
  <cp:revision>7</cp:revision>
  <dcterms:created xsi:type="dcterms:W3CDTF">2020-02-03T10:54:38Z</dcterms:created>
  <dcterms:modified xsi:type="dcterms:W3CDTF">2020-02-03T13:23:52Z</dcterms:modified>
</cp:coreProperties>
</file>